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93" r:id="rId2"/>
    <p:sldId id="287" r:id="rId3"/>
    <p:sldId id="288" r:id="rId4"/>
    <p:sldId id="284" r:id="rId5"/>
    <p:sldId id="289" r:id="rId6"/>
    <p:sldId id="286" r:id="rId7"/>
    <p:sldId id="280" r:id="rId8"/>
    <p:sldId id="285" r:id="rId9"/>
    <p:sldId id="277" r:id="rId10"/>
    <p:sldId id="276" r:id="rId11"/>
    <p:sldId id="290" r:id="rId12"/>
    <p:sldId id="291" r:id="rId13"/>
    <p:sldId id="292" r:id="rId14"/>
    <p:sldId id="281" r:id="rId15"/>
  </p:sldIdLst>
  <p:sldSz cx="12188825" cy="6858000"/>
  <p:notesSz cx="6870700" cy="100060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2" userDrawn="1">
          <p15:clr>
            <a:srgbClr val="A4A3A4"/>
          </p15:clr>
        </p15:guide>
        <p15:guide id="2" pos="216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9B1AD-A114-5BFB-4B01-AC5CEBCEAA12}" v="240" dt="2021-09-03T08:27:10.894"/>
    <p1510:client id="{4BC1BFF2-E08E-46AE-8DBB-BF1D5DBE6B17}" v="13" dt="2021-09-03T15:20:33.374"/>
    <p1510:client id="{70539812-B9F1-4D85-89B2-286244562DF2}" v="47" dt="2021-09-04T22:14:06.715"/>
    <p1510:client id="{F75A8182-E577-46D4-9C72-8883AA55892A}" v="407" dt="2021-09-03T08:16:47.748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599" autoAdjust="0"/>
  </p:normalViewPr>
  <p:slideViewPr>
    <p:cSldViewPr>
      <p:cViewPr varScale="1">
        <p:scale>
          <a:sx n="69" d="100"/>
          <a:sy n="69" d="100"/>
        </p:scale>
        <p:origin x="768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3152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1810" y="0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11/23/2023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503976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1810" y="9503976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1810" y="0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11/23/2023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50888"/>
            <a:ext cx="6670675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2" tIns="46136" rIns="92272" bIns="46136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071" y="4752858"/>
            <a:ext cx="5496560" cy="4502706"/>
          </a:xfrm>
          <a:prstGeom prst="rect">
            <a:avLst/>
          </a:prstGeom>
        </p:spPr>
        <p:txBody>
          <a:bodyPr vert="horz" lIns="92272" tIns="46136" rIns="92272" bIns="46136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503976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1810" y="9503976"/>
            <a:ext cx="2977303" cy="500301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6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611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Year</a:t>
            </a:r>
            <a:r>
              <a:rPr lang="en-GB" baseline="0" dirty="0" smtClean="0"/>
              <a:t> 2 will continue with bug club homework until January </a:t>
            </a:r>
          </a:p>
          <a:p>
            <a:r>
              <a:rPr lang="en-GB" baseline="0" dirty="0" smtClean="0"/>
              <a:t>Times table </a:t>
            </a:r>
            <a:r>
              <a:rPr lang="en-GB" baseline="0" dirty="0" err="1" smtClean="0"/>
              <a:t>rockstars</a:t>
            </a:r>
            <a:r>
              <a:rPr lang="en-GB" baseline="0" dirty="0" smtClean="0"/>
              <a:t> logins will be being sent home shortly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8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7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Year 2 first visit – 6</a:t>
            </a:r>
            <a:r>
              <a:rPr lang="en-GB" baseline="30000" dirty="0" smtClean="0"/>
              <a:t>th</a:t>
            </a:r>
            <a:r>
              <a:rPr lang="en-GB" dirty="0" smtClean="0"/>
              <a:t> October – More</a:t>
            </a:r>
            <a:r>
              <a:rPr lang="en-GB" baseline="0" dirty="0" smtClean="0"/>
              <a:t> information to follow.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Parents take </a:t>
            </a:r>
            <a:r>
              <a:rPr lang="en-GB" baseline="0" smtClean="0"/>
              <a:t>children there.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750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r>
              <a:rPr lang="en-GB" baseline="0" dirty="0" smtClean="0"/>
              <a:t> of topics and homework grids being sent home Friday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96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9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8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37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Phonics</a:t>
            </a:r>
            <a:r>
              <a:rPr lang="en-GB" baseline="0" dirty="0" smtClean="0"/>
              <a:t> will continue until the new year. Then children will begin guided reading and spellings.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0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2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8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9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03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EDCE1-5636-43BC-A624-6AB6280C547E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F99AF-BE02-4247-B112-13F624964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3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2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38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4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11/23/2023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7637" y="116632"/>
            <a:ext cx="11999069" cy="2387600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Welcome Parents and Carers of Year 1 and Year 2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520975" y="6165304"/>
            <a:ext cx="5146874" cy="547042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Miss Katrina </a:t>
            </a:r>
            <a:r>
              <a:rPr lang="en-GB" dirty="0" smtClean="0">
                <a:latin typeface="Comic Sans MS" panose="030F0702030302020204" pitchFamily="66" charset="0"/>
              </a:rPr>
              <a:t>Lee and </a:t>
            </a:r>
            <a:r>
              <a:rPr lang="en-GB" dirty="0" smtClean="0">
                <a:latin typeface="Comic Sans MS" panose="030F0702030302020204" pitchFamily="66" charset="0"/>
              </a:rPr>
              <a:t> Mrs Carol </a:t>
            </a:r>
            <a:r>
              <a:rPr lang="en-GB" dirty="0" err="1" smtClean="0">
                <a:latin typeface="Comic Sans MS" panose="030F0702030302020204" pitchFamily="66" charset="0"/>
              </a:rPr>
              <a:t>Wadey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21" y="2708920"/>
            <a:ext cx="47625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50" y="5338203"/>
            <a:ext cx="1355760" cy="1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C7975A-B4D8-4BB5-A647-2BFFEAB1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 Learning… what is the point?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63454E-982B-4BC2-BD94-F1713A565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1690689"/>
            <a:ext cx="9144000" cy="42672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Provides children with time to extend and reflect on the learning they have covered</a:t>
            </a:r>
          </a:p>
          <a:p>
            <a:pPr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Allows for opportunities for the children to work collaboratively with family members to produce a piece of work</a:t>
            </a:r>
          </a:p>
          <a:p>
            <a:pPr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Prepares the children for the routine of having to produce homework further on in their school life</a:t>
            </a:r>
          </a:p>
          <a:p>
            <a:pPr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Spellings provide extra opportunities to practice the words they will be using in their writing</a:t>
            </a: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6D22F23-DE01-40ED-8B01-4C684C852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22" y="4869160"/>
            <a:ext cx="2330390" cy="161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DFD583-3663-482A-9944-83EC6F731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212" y="476672"/>
            <a:ext cx="4200525" cy="108585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827378"/>
              </p:ext>
            </p:extLst>
          </p:nvPr>
        </p:nvGraphicFramePr>
        <p:xfrm>
          <a:off x="1197868" y="2060848"/>
          <a:ext cx="10009112" cy="418402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5004556"/>
                <a:gridCol w="500455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Comic Sans MS" panose="030F0702030302020204" pitchFamily="66" charset="0"/>
                        </a:rPr>
                        <a:t>Year 1</a:t>
                      </a:r>
                      <a:endParaRPr lang="en-GB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latin typeface="Comic Sans MS" panose="030F0702030302020204" pitchFamily="66" charset="0"/>
                        </a:rPr>
                        <a:t>Year 2</a:t>
                      </a:r>
                      <a:endParaRPr lang="en-GB" sz="32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3604905"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 smtClean="0">
                          <a:latin typeface="Comic Sans MS" panose="030F0702030302020204" pitchFamily="66" charset="0"/>
                        </a:rPr>
                        <a:t>Bug</a:t>
                      </a: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 Club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Occasional topic based homework (see grid)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Targeted homework based on individual need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Daily Reading</a:t>
                      </a:r>
                      <a:endParaRPr lang="en-GB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 smtClean="0">
                          <a:latin typeface="Comic Sans MS" panose="030F0702030302020204" pitchFamily="66" charset="0"/>
                        </a:rPr>
                        <a:t>Bug</a:t>
                      </a: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 Club / Spellings (Jan)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Times Tables </a:t>
                      </a:r>
                      <a:r>
                        <a:rPr lang="en-GB" sz="2400" baseline="0" dirty="0" err="1" smtClean="0">
                          <a:latin typeface="Comic Sans MS" panose="030F0702030302020204" pitchFamily="66" charset="0"/>
                        </a:rPr>
                        <a:t>Rockstars</a:t>
                      </a:r>
                      <a:endParaRPr lang="en-GB" sz="2400" baseline="0" dirty="0" smtClean="0">
                        <a:latin typeface="Comic Sans MS" panose="030F0702030302020204" pitchFamily="66" charset="0"/>
                      </a:endParaRP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Occasional topic based homework (see grid)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Targeted homework based on individual need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2400" baseline="0" dirty="0" smtClean="0">
                          <a:latin typeface="Comic Sans MS" panose="030F0702030302020204" pitchFamily="66" charset="0"/>
                        </a:rPr>
                        <a:t>Daily Reading</a:t>
                      </a:r>
                      <a:endParaRPr lang="en-GB" sz="2400" dirty="0" smtClean="0">
                        <a:latin typeface="Comic Sans MS" panose="030F0702030302020204" pitchFamily="66" charset="0"/>
                      </a:endParaRP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endParaRPr lang="en-GB" sz="2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0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F1D4E4-470D-4E24-B700-1A7A55F7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Uniform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8377" y="2060848"/>
            <a:ext cx="5256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Navy Jumper or Cardigan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White Polo Shirt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Navy/Grey trousers, short, skirts, pinafore dress, 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Red and white check summer dress or culottes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White/grey/navy socks</a:t>
            </a:r>
          </a:p>
          <a:p>
            <a:r>
              <a:rPr lang="en-GB" sz="2800" dirty="0" smtClean="0">
                <a:latin typeface="Comic Sans MS" panose="030F0702030302020204" pitchFamily="66" charset="0"/>
              </a:rPr>
              <a:t>Black shoes </a:t>
            </a:r>
          </a:p>
        </p:txBody>
      </p:sp>
      <p:sp>
        <p:nvSpPr>
          <p:cNvPr id="5" name="AutoShape 2" descr="White Polo Shirt |General Schoolwear | Lo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68" y="-58703"/>
            <a:ext cx="3068960" cy="3068960"/>
          </a:xfrm>
          <a:prstGeom prst="rect">
            <a:avLst/>
          </a:prstGeom>
        </p:spPr>
      </p:pic>
      <p:sp>
        <p:nvSpPr>
          <p:cNvPr id="7" name="AutoShape 4" descr="Boys &amp;apos;Karl&amp;apos; School Trousers - Nav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85" y="2543885"/>
            <a:ext cx="2137420" cy="2137420"/>
          </a:xfrm>
          <a:prstGeom prst="rect">
            <a:avLst/>
          </a:prstGeom>
        </p:spPr>
      </p:pic>
      <p:sp>
        <p:nvSpPr>
          <p:cNvPr id="10" name="AutoShape 6" descr="Zip Front School Pinafore - School Uniform 247 | Girl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708350" y="3162651"/>
            <a:ext cx="2420888" cy="2420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41" y="4636073"/>
            <a:ext cx="1928410" cy="1928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205" y="2950846"/>
            <a:ext cx="1517915" cy="2276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7097" y="243625"/>
            <a:ext cx="2192903" cy="1535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3AAB7C-A42C-484C-B583-BCE832205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7723" y="293908"/>
            <a:ext cx="18573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196" y="188640"/>
            <a:ext cx="4752375" cy="1325563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Ashdown Forest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518442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Ashdown forest is an amazing day for your children to experience a fun day of learning offsite and outside, whatever the weather. 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 will receive a list of dates for these visits. 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Year 1 attend in the Summer Term</a:t>
            </a: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Year 2 will attend once per half term (A total of 6 within the year)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92" y="1988840"/>
            <a:ext cx="4766848" cy="28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6EAF7A-0526-4510-9EFA-302567E7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64" y="404664"/>
            <a:ext cx="9143998" cy="1020762"/>
          </a:xfrm>
        </p:spPr>
        <p:txBody>
          <a:bodyPr>
            <a:noAutofit/>
          </a:bodyPr>
          <a:lstStyle/>
          <a:p>
            <a:r>
              <a:rPr lang="en-GB" sz="7200" dirty="0">
                <a:latin typeface="Comic Sans MS" panose="030F0702030302020204" pitchFamily="66" charset="0"/>
              </a:rPr>
              <a:t>Any 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53D0B7-5330-4300-B5B6-8080C210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2564904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D2F2BC-D834-4B9E-8A0E-6348D1FE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0"/>
            <a:ext cx="4320480" cy="1325563"/>
          </a:xfrm>
        </p:spPr>
        <p:txBody>
          <a:bodyPr/>
          <a:lstStyle/>
          <a:p>
            <a:r>
              <a:rPr lang="en-GB" dirty="0"/>
              <a:t>Opal class’ adults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6202C0-DBF5-4B95-A75D-48FB489E1507}"/>
              </a:ext>
            </a:extLst>
          </p:cNvPr>
          <p:cNvSpPr txBox="1"/>
          <p:nvPr/>
        </p:nvSpPr>
        <p:spPr>
          <a:xfrm>
            <a:off x="794300" y="5494013"/>
            <a:ext cx="10232288" cy="120032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000" dirty="0" smtClean="0">
                <a:latin typeface="Comic Sans MS" panose="030F0702030302020204" pitchFamily="66" charset="0"/>
              </a:rPr>
              <a:t>COMMUNICATION: 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latin typeface="Comic Sans MS" panose="030F0702030302020204" pitchFamily="66" charset="0"/>
              </a:rPr>
              <a:t>Reading diaries are checked daily so these are  the best way of communicating 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latin typeface="Comic Sans MS" panose="030F0702030302020204" pitchFamily="66" charset="0"/>
              </a:rPr>
              <a:t>with the teacher. Or you can email the school office and this will get forwarded on. </a:t>
            </a:r>
          </a:p>
          <a:p>
            <a:pPr>
              <a:lnSpc>
                <a:spcPct val="90000"/>
              </a:lnSpc>
            </a:pPr>
            <a:r>
              <a:rPr lang="en-GB" sz="2000" dirty="0" smtClean="0">
                <a:latin typeface="Comic Sans MS" panose="030F0702030302020204" pitchFamily="66" charset="0"/>
              </a:rPr>
              <a:t>Replies will then be forwarded back to you. 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26001B-9433-4FB5-ACC8-71ABECAE08C4}"/>
              </a:ext>
            </a:extLst>
          </p:cNvPr>
          <p:cNvSpPr txBox="1"/>
          <p:nvPr/>
        </p:nvSpPr>
        <p:spPr>
          <a:xfrm>
            <a:off x="748540" y="1050938"/>
            <a:ext cx="7074064" cy="36625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sz="2000" dirty="0">
                <a:latin typeface="Comic Sans MS" panose="030F0702030302020204" pitchFamily="66" charset="0"/>
                <a:cs typeface="Segoe UI"/>
              </a:rPr>
              <a:t>Mrs </a:t>
            </a:r>
            <a:r>
              <a:rPr lang="en-GB" sz="2000" dirty="0" err="1">
                <a:latin typeface="Comic Sans MS" panose="030F0702030302020204" pitchFamily="66" charset="0"/>
                <a:cs typeface="Segoe UI"/>
              </a:rPr>
              <a:t>Wadey</a:t>
            </a:r>
            <a:r>
              <a:rPr lang="en-GB" sz="2000" dirty="0">
                <a:latin typeface="Comic Sans MS" panose="030F0702030302020204" pitchFamily="66" charset="0"/>
                <a:cs typeface="Segoe UI"/>
              </a:rPr>
              <a:t>: Class Teacher (Monday and Tuesday</a:t>
            </a:r>
            <a:r>
              <a:rPr lang="en-GB" sz="2000" dirty="0" smtClean="0">
                <a:latin typeface="Comic Sans MS" panose="030F0702030302020204" pitchFamily="66" charset="0"/>
                <a:cs typeface="Segoe UI"/>
              </a:rPr>
              <a:t>) </a:t>
            </a:r>
            <a:endParaRPr lang="en-GB" sz="2000" dirty="0" smtClean="0">
              <a:latin typeface="Comic Sans MS" panose="030F0702030302020204" pitchFamily="66" charset="0"/>
              <a:cs typeface="Segoe UI"/>
            </a:endParaRPr>
          </a:p>
          <a:p>
            <a:pPr>
              <a:lnSpc>
                <a:spcPct val="90000"/>
              </a:lnSpc>
            </a:pPr>
            <a:endParaRPr lang="en-GB" sz="2000" dirty="0" smtClean="0">
              <a:latin typeface="Comic Sans MS" panose="030F0702030302020204" pitchFamily="66" charset="0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Miss Burton: 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Class Teacher (Wednesday, Thursday and Friday)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Mrs </a:t>
            </a:r>
            <a:r>
              <a:rPr lang="en-GB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Adams: 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Teaching Assistant (Every Morning 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+ Monday and Thursday afternoons)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 </a:t>
            </a:r>
            <a:endParaRPr lang="en-GB" sz="2000" dirty="0" smtClean="0">
              <a:latin typeface="Comic Sans MS" panose="030F0702030302020204" pitchFamily="66" charset="0"/>
              <a:ea typeface="+mn-lt"/>
              <a:cs typeface="+mn-lt"/>
            </a:endParaRPr>
          </a:p>
          <a:p>
            <a:r>
              <a:rPr lang="en-GB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Mrs Greenaway: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 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Teaching Assistant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 (Monday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, Tuesday and Friday 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mornings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)</a:t>
            </a:r>
            <a:endParaRPr lang="en-GB" sz="2000" dirty="0" smtClean="0">
              <a:latin typeface="Comic Sans MS" panose="030F0702030302020204" pitchFamily="66" charset="0"/>
              <a:ea typeface="+mn-lt"/>
              <a:cs typeface="+mn-lt"/>
            </a:endParaRPr>
          </a:p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Miss </a:t>
            </a:r>
            <a:r>
              <a:rPr lang="en-GB" sz="2000" dirty="0" err="1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Degia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: 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Teaching Assistant 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(afternoons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)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Mrs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+mn-lt"/>
                <a:cs typeface="+mn-lt"/>
              </a:rPr>
              <a:t>O’Riordan: </a:t>
            </a:r>
            <a:r>
              <a:rPr lang="en-GB" sz="2000" dirty="0">
                <a:latin typeface="Comic Sans MS" panose="030F0702030302020204" pitchFamily="66" charset="0"/>
                <a:ea typeface="+mn-lt"/>
                <a:cs typeface="+mn-lt"/>
              </a:rPr>
              <a:t>Teaching Assistant (</a:t>
            </a:r>
            <a:r>
              <a:rPr lang="en-GB" sz="2000" dirty="0" smtClean="0">
                <a:latin typeface="Comic Sans MS" panose="030F0702030302020204" pitchFamily="66" charset="0"/>
                <a:ea typeface="+mn-lt"/>
                <a:cs typeface="+mn-lt"/>
              </a:rPr>
              <a:t>Monday, Tuesday and Friday afternoons)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8011" y="2336512"/>
            <a:ext cx="302433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Mrs Adams: PPA Monday PM and Thursday PM 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016" y="3928197"/>
            <a:ext cx="1565816" cy="15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D2F2BC-D834-4B9E-8A0E-6348D1FE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Topaz class’ adults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DBE0399-4E9E-4FA9-8032-0F2327BABA12}"/>
              </a:ext>
            </a:extLst>
          </p:cNvPr>
          <p:cNvSpPr txBox="1"/>
          <p:nvPr/>
        </p:nvSpPr>
        <p:spPr>
          <a:xfrm>
            <a:off x="693811" y="1746295"/>
            <a:ext cx="9821022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 smtClean="0"/>
              <a:t>Miss Lee: </a:t>
            </a:r>
            <a:r>
              <a:rPr lang="en-GB" sz="2400" dirty="0"/>
              <a:t>Class Teacher</a:t>
            </a:r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/>
              <a:t>Mrs </a:t>
            </a:r>
            <a:r>
              <a:rPr lang="en-GB" sz="2400" dirty="0" err="1">
                <a:ea typeface="+mn-lt"/>
                <a:cs typeface="+mn-lt"/>
              </a:rPr>
              <a:t>O’Riordan</a:t>
            </a:r>
            <a:r>
              <a:rPr lang="en-GB" sz="2400" dirty="0">
                <a:ea typeface="+mn-lt"/>
                <a:cs typeface="+mn-lt"/>
              </a:rPr>
              <a:t> </a:t>
            </a:r>
            <a:r>
              <a:rPr lang="en-GB" sz="2400" dirty="0" smtClean="0"/>
              <a:t>: </a:t>
            </a:r>
            <a:r>
              <a:rPr lang="en-GB" sz="2400" dirty="0"/>
              <a:t>Teaching Assistant </a:t>
            </a:r>
            <a:r>
              <a:rPr lang="en-GB" sz="2400" dirty="0" smtClean="0"/>
              <a:t>(All mornings &amp; Monday afternoon)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/>
              <a:t>Mrs </a:t>
            </a:r>
            <a:r>
              <a:rPr lang="en-GB" sz="2400" dirty="0" smtClean="0"/>
              <a:t>Adams </a:t>
            </a:r>
            <a:r>
              <a:rPr lang="en-GB" sz="2400" dirty="0"/>
              <a:t>: Teaching Assistant </a:t>
            </a:r>
            <a:r>
              <a:rPr lang="en-GB" sz="2400" dirty="0" smtClean="0"/>
              <a:t>(Wednesday, Thursday and Friday afternoon) 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/>
              <a:t>Mrs </a:t>
            </a:r>
            <a:r>
              <a:rPr lang="en-GB" sz="2400" dirty="0" smtClean="0"/>
              <a:t>Bruce: </a:t>
            </a:r>
            <a:r>
              <a:rPr lang="en-GB" sz="2400" dirty="0"/>
              <a:t>PPA cover </a:t>
            </a:r>
            <a:r>
              <a:rPr lang="en-GB" sz="2400" dirty="0" smtClean="0"/>
              <a:t>(Monday afternoon)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677654" y="4509120"/>
            <a:ext cx="11017224" cy="1754326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2000" b="1" u="sng" dirty="0" smtClean="0">
                <a:latin typeface="Comic Sans MS" panose="030F0702030302020204" pitchFamily="66" charset="0"/>
              </a:rPr>
              <a:t>COMMUNICATION</a:t>
            </a:r>
            <a:r>
              <a:rPr lang="en-GB" sz="2000" b="1" u="sng" dirty="0">
                <a:latin typeface="Comic Sans MS" panose="030F0702030302020204" pitchFamily="66" charset="0"/>
              </a:rPr>
              <a:t>: </a:t>
            </a:r>
            <a:endParaRPr lang="en-GB" sz="2000" b="1" u="sng" dirty="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n-GB" sz="2000" b="1" u="sng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Reading diaries are checked daily so these are  the best way of communicating 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with the teacher. Or you can email the school office and this will get forwarded on. 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Comic Sans MS" panose="030F0702030302020204" pitchFamily="66" charset="0"/>
              </a:rPr>
              <a:t>Replies will then be forwarded back to you. 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860" y="3429000"/>
            <a:ext cx="1565816" cy="156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0C37B-58CA-451D-B261-6C316BA9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typical day in Opal Class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DF5423-6113-43A1-BF65-60C42049D49C}"/>
              </a:ext>
            </a:extLst>
          </p:cNvPr>
          <p:cNvSpPr txBox="1"/>
          <p:nvPr/>
        </p:nvSpPr>
        <p:spPr>
          <a:xfrm>
            <a:off x="477788" y="1779687"/>
            <a:ext cx="63350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AM</a:t>
            </a:r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AC5B56-566A-4D94-9B89-CE0D62FF7FA8}"/>
              </a:ext>
            </a:extLst>
          </p:cNvPr>
          <p:cNvSpPr txBox="1"/>
          <p:nvPr/>
        </p:nvSpPr>
        <p:spPr>
          <a:xfrm>
            <a:off x="6083820" y="1628800"/>
            <a:ext cx="61427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PM</a:t>
            </a:r>
          </a:p>
          <a:p>
            <a:pPr>
              <a:lnSpc>
                <a:spcPct val="90000"/>
              </a:lnSpc>
            </a:pP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1E4C47-B243-41E9-A781-60FC2DF31A84}"/>
              </a:ext>
            </a:extLst>
          </p:cNvPr>
          <p:cNvSpPr txBox="1"/>
          <p:nvPr/>
        </p:nvSpPr>
        <p:spPr>
          <a:xfrm>
            <a:off x="4722812" y="3200400"/>
            <a:ext cx="2743200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E05F35C-B9D4-49C7-9818-ED590CBD969D}"/>
              </a:ext>
            </a:extLst>
          </p:cNvPr>
          <p:cNvSpPr txBox="1"/>
          <p:nvPr/>
        </p:nvSpPr>
        <p:spPr>
          <a:xfrm>
            <a:off x="480137" y="2547257"/>
            <a:ext cx="4233102" cy="41088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Early learning and register </a:t>
            </a:r>
            <a:r>
              <a:rPr lang="en-US" dirty="0">
                <a:cs typeface="Segoe UI"/>
              </a:rPr>
              <a:t>​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66FF"/>
                </a:solidFill>
                <a:cs typeface="Segoe UI"/>
              </a:rPr>
              <a:t>Introduce activities for the day 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00B0F0"/>
                </a:solidFill>
                <a:cs typeface="Segoe UI"/>
              </a:rPr>
              <a:t>English whole class input </a:t>
            </a:r>
            <a:r>
              <a:rPr lang="en-US" dirty="0">
                <a:cs typeface="Segoe UI"/>
              </a:rPr>
              <a:t>​ or 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  <a:r>
              <a:rPr lang="en-GB" dirty="0">
                <a:solidFill>
                  <a:srgbClr val="92D050"/>
                </a:solidFill>
                <a:ea typeface="+mn-lt"/>
                <a:cs typeface="+mn-lt"/>
              </a:rPr>
              <a:t>Maths whole class input</a:t>
            </a:r>
            <a:r>
              <a:rPr lang="en-US" dirty="0">
                <a:ea typeface="+mn-lt"/>
                <a:cs typeface="+mn-lt"/>
              </a:rPr>
              <a:t> </a:t>
            </a:r>
            <a:endParaRPr lang="en-GB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endParaRPr lang="en-GB" dirty="0"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​Assembly 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Break time 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  <a:r>
              <a:rPr lang="en-US" dirty="0">
                <a:cs typeface="Segoe UI"/>
              </a:rPr>
              <a:t>​</a:t>
            </a:r>
            <a:r>
              <a:rPr lang="en-GB" dirty="0">
                <a:solidFill>
                  <a:srgbClr val="FF66FF"/>
                </a:solidFill>
                <a:ea typeface="+mn-lt"/>
                <a:cs typeface="+mn-lt"/>
              </a:rPr>
              <a:t>Exploring Topic, English, Maths and Creative activities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rgbClr val="FF66FF"/>
              </a:solidFill>
              <a:ea typeface="+mn-lt"/>
              <a:cs typeface="+mn-lt"/>
            </a:endParaRPr>
          </a:p>
          <a:p>
            <a:r>
              <a:rPr lang="en-GB" dirty="0" smtClean="0">
                <a:solidFill>
                  <a:srgbClr val="00B0F0"/>
                </a:solidFill>
                <a:ea typeface="+mn-lt"/>
                <a:cs typeface="+mn-lt"/>
              </a:rPr>
              <a:t>Phonics</a:t>
            </a:r>
            <a:r>
              <a:rPr lang="en-US" dirty="0">
                <a:solidFill>
                  <a:srgbClr val="00B0F0"/>
                </a:solidFill>
                <a:ea typeface="+mn-lt"/>
                <a:cs typeface="+mn-lt"/>
              </a:rPr>
              <a:t> </a:t>
            </a:r>
            <a:endParaRPr lang="en-GB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endParaRPr lang="en-GB" dirty="0">
              <a:solidFill>
                <a:srgbClr val="FF66FF"/>
              </a:solidFill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CF4537F-A295-4B32-805A-8252A387C6BA}"/>
              </a:ext>
            </a:extLst>
          </p:cNvPr>
          <p:cNvSpPr txBox="1"/>
          <p:nvPr/>
        </p:nvSpPr>
        <p:spPr>
          <a:xfrm>
            <a:off x="6138040" y="2337879"/>
            <a:ext cx="3466866" cy="35825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Lunch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Register 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cs typeface="Segoe UI"/>
              </a:rPr>
              <a:t>​​</a:t>
            </a:r>
            <a:endParaRPr lang="en-GB" dirty="0"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rgbClr val="FFC000"/>
                </a:solidFill>
                <a:cs typeface="Segoe UI"/>
              </a:rPr>
              <a:t>Foundation subject lesson (PE, science, computing, history, music, art </a:t>
            </a:r>
            <a:r>
              <a:rPr lang="en-GB" dirty="0" err="1" smtClean="0">
                <a:solidFill>
                  <a:srgbClr val="FFC000"/>
                </a:solidFill>
                <a:cs typeface="Segoe UI"/>
              </a:rPr>
              <a:t>etc</a:t>
            </a:r>
            <a:r>
              <a:rPr lang="en-GB" dirty="0" smtClean="0">
                <a:solidFill>
                  <a:srgbClr val="FFC000"/>
                </a:solidFill>
                <a:cs typeface="Segoe UI"/>
              </a:rPr>
              <a:t>)</a:t>
            </a:r>
            <a:endParaRPr lang="en-US" dirty="0"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smtClean="0">
                <a:cs typeface="Segoe UI"/>
              </a:rPr>
              <a:t>​</a:t>
            </a:r>
            <a:endParaRPr lang="en-GB" dirty="0">
              <a:cs typeface="Segoe UI"/>
            </a:endParaRPr>
          </a:p>
          <a:p>
            <a:pPr>
              <a:lnSpc>
                <a:spcPct val="90000"/>
              </a:lnSpc>
            </a:pPr>
            <a:endParaRPr lang="en-US" dirty="0"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cs typeface="Segoe UI"/>
              </a:rPr>
              <a:t>​Story </a:t>
            </a:r>
            <a:r>
              <a:rPr lang="en-GB" dirty="0">
                <a:cs typeface="Segoe UI"/>
              </a:rPr>
              <a:t>time 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Home time </a:t>
            </a:r>
            <a:r>
              <a:rPr lang="en-US" dirty="0">
                <a:cs typeface="Segoe UI"/>
              </a:rPr>
              <a:t>​</a:t>
            </a:r>
          </a:p>
          <a:p>
            <a:pPr>
              <a:lnSpc>
                <a:spcPct val="90000"/>
              </a:lnSpc>
            </a:pPr>
            <a:r>
              <a:rPr lang="en-GB" dirty="0">
                <a:cs typeface="Segoe UI"/>
              </a:rPr>
              <a:t>​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541" y="365126"/>
            <a:ext cx="17430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80C37B-58CA-451D-B261-6C316BA9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996" y="332656"/>
            <a:ext cx="9143998" cy="1020762"/>
          </a:xfrm>
        </p:spPr>
        <p:txBody>
          <a:bodyPr/>
          <a:lstStyle/>
          <a:p>
            <a:r>
              <a:rPr lang="en-GB" dirty="0"/>
              <a:t>A typical day in Topaz Class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8F96D4-EE90-4C0F-BB8C-7D18FC107D6B}"/>
              </a:ext>
            </a:extLst>
          </p:cNvPr>
          <p:cNvSpPr txBox="1"/>
          <p:nvPr/>
        </p:nvSpPr>
        <p:spPr>
          <a:xfrm>
            <a:off x="693812" y="1537320"/>
            <a:ext cx="4543231" cy="457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FF66FF"/>
                </a:solidFill>
              </a:rPr>
              <a:t>AM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Carousel learning activities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Maths, Handwriting, Reading, Fine Motor,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Spelling </a:t>
            </a: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chemeClr val="accent1"/>
                </a:solidFill>
              </a:rPr>
              <a:t>Phonics 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chemeClr val="accent1"/>
                </a:solidFill>
              </a:rPr>
              <a:t>English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Assembly 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Break time 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rgbClr val="92D050"/>
                </a:solidFill>
              </a:rPr>
              <a:t>Maths</a:t>
            </a: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92D05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solidFill>
                  <a:schemeClr val="accent1"/>
                </a:solidFill>
              </a:rPr>
              <a:t>PSHE / </a:t>
            </a:r>
            <a:r>
              <a:rPr lang="en-GB" sz="2000" dirty="0" smtClean="0">
                <a:solidFill>
                  <a:schemeClr val="accent6"/>
                </a:solidFill>
              </a:rPr>
              <a:t>Fluent in 5</a:t>
            </a:r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916653-F782-4208-9FA3-61558264460A}"/>
              </a:ext>
            </a:extLst>
          </p:cNvPr>
          <p:cNvSpPr txBox="1"/>
          <p:nvPr/>
        </p:nvSpPr>
        <p:spPr>
          <a:xfrm>
            <a:off x="5878388" y="1556792"/>
            <a:ext cx="5328592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FF66FF"/>
                </a:solidFill>
              </a:rPr>
              <a:t>PM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Lunch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Register 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 smtClean="0"/>
              <a:t>Quiet Reading + Teacher 1:1 reading </a:t>
            </a: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C000"/>
                </a:solidFill>
                <a:cs typeface="Segoe UI"/>
              </a:rPr>
              <a:t>Foundation subject lesson (PE, science, computing, history, music, art </a:t>
            </a:r>
            <a:r>
              <a:rPr lang="en-GB" sz="2000" dirty="0" err="1">
                <a:solidFill>
                  <a:srgbClr val="FFC000"/>
                </a:solidFill>
                <a:cs typeface="Segoe UI"/>
              </a:rPr>
              <a:t>etc</a:t>
            </a:r>
            <a:r>
              <a:rPr lang="en-GB" sz="2000" dirty="0">
                <a:solidFill>
                  <a:srgbClr val="FFC000"/>
                </a:solidFill>
                <a:cs typeface="Segoe UI"/>
              </a:rPr>
              <a:t>)</a:t>
            </a:r>
            <a:endParaRPr lang="en-US" sz="2000" dirty="0"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GB" sz="2000" dirty="0" smtClean="0">
                <a:cs typeface="Segoe UI"/>
              </a:rPr>
              <a:t>​</a:t>
            </a:r>
            <a:endParaRPr lang="en-GB" sz="2000" dirty="0">
              <a:solidFill>
                <a:srgbClr val="FF66FF"/>
              </a:solidFill>
            </a:endParaRP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Story time </a:t>
            </a:r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r>
              <a:rPr lang="en-GB" sz="2000" dirty="0"/>
              <a:t>Home time </a:t>
            </a:r>
          </a:p>
          <a:p>
            <a:pPr>
              <a:lnSpc>
                <a:spcPct val="90000"/>
              </a:lnSpc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52" y="116632"/>
            <a:ext cx="1907704" cy="19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B8F324-F6B1-4A56-889E-86BA8887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60" y="353951"/>
            <a:ext cx="5688478" cy="1325563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OUR </a:t>
            </a:r>
            <a:r>
              <a:rPr lang="en-GB" dirty="0" smtClean="0">
                <a:latin typeface="Comic Sans MS" panose="030F0702030302020204" pitchFamily="66" charset="0"/>
              </a:rPr>
              <a:t>TOPICS in KS1</a:t>
            </a:r>
            <a:endParaRPr lang="en-GB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628944"/>
              </p:ext>
            </p:extLst>
          </p:nvPr>
        </p:nvGraphicFramePr>
        <p:xfrm>
          <a:off x="855195" y="2132856"/>
          <a:ext cx="10999856" cy="37944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49964"/>
                <a:gridCol w="2749964"/>
                <a:gridCol w="2749964"/>
                <a:gridCol w="2749964"/>
              </a:tblGrid>
              <a:tr h="7214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Autumn</a:t>
                      </a:r>
                      <a:r>
                        <a:rPr lang="en-GB" sz="2400" baseline="0" dirty="0" smtClean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 Term</a:t>
                      </a:r>
                      <a:endParaRPr lang="en-GB" sz="24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6"/>
                          </a:solidFill>
                          <a:latin typeface="Comic Sans MS" panose="030F0702030302020204" pitchFamily="66" charset="0"/>
                        </a:rPr>
                        <a:t>Spring 1</a:t>
                      </a:r>
                      <a:endParaRPr lang="en-GB" sz="2400" dirty="0">
                        <a:solidFill>
                          <a:schemeClr val="accent6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6"/>
                          </a:solidFill>
                          <a:latin typeface="Comic Sans MS" panose="030F0702030302020204" pitchFamily="66" charset="0"/>
                        </a:rPr>
                        <a:t>Spring 2</a:t>
                      </a:r>
                      <a:endParaRPr lang="en-GB" sz="2400" dirty="0">
                        <a:solidFill>
                          <a:schemeClr val="accent6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Summer</a:t>
                      </a:r>
                      <a:r>
                        <a:rPr lang="en-GB" sz="2400" baseline="0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 Term</a:t>
                      </a:r>
                      <a:endParaRPr lang="en-GB" sz="2400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29476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‘I’m an</a:t>
                      </a:r>
                      <a:r>
                        <a:rPr lang="en-GB" sz="2400" baseline="0" dirty="0" smtClean="0">
                          <a:solidFill>
                            <a:schemeClr val="accent2"/>
                          </a:solidFill>
                          <a:latin typeface="Comic Sans MS" panose="030F0702030302020204" pitchFamily="66" charset="0"/>
                        </a:rPr>
                        <a:t> Alien get me out of here’</a:t>
                      </a:r>
                      <a:endParaRPr lang="en-GB" sz="2400" dirty="0">
                        <a:solidFill>
                          <a:schemeClr val="accent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6"/>
                          </a:solidFill>
                          <a:latin typeface="Comic Sans MS" panose="030F0702030302020204" pitchFamily="66" charset="0"/>
                        </a:rPr>
                        <a:t>Great Fire of</a:t>
                      </a:r>
                      <a:r>
                        <a:rPr lang="en-GB" sz="2400" baseline="0" dirty="0" smtClean="0">
                          <a:solidFill>
                            <a:schemeClr val="accent6"/>
                          </a:solidFill>
                          <a:latin typeface="Comic Sans MS" panose="030F0702030302020204" pitchFamily="66" charset="0"/>
                        </a:rPr>
                        <a:t> London</a:t>
                      </a:r>
                      <a:endParaRPr lang="en-GB" sz="2400" dirty="0">
                        <a:solidFill>
                          <a:schemeClr val="accent6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6"/>
                          </a:solidFill>
                          <a:latin typeface="Comic Sans MS" panose="030F0702030302020204" pitchFamily="66" charset="0"/>
                        </a:rPr>
                        <a:t>Australia</a:t>
                      </a:r>
                      <a:endParaRPr lang="en-GB" sz="2400" dirty="0">
                        <a:solidFill>
                          <a:schemeClr val="accent6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chemeClr val="accent4"/>
                          </a:solidFill>
                          <a:latin typeface="Comic Sans MS" panose="030F0702030302020204" pitchFamily="66" charset="0"/>
                        </a:rPr>
                        <a:t>Land Ahoy – Pirates</a:t>
                      </a:r>
                      <a:endParaRPr lang="en-GB" sz="2400" dirty="0">
                        <a:solidFill>
                          <a:schemeClr val="accent4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778196">
                <a:tc>
                  <a:txBody>
                    <a:bodyPr/>
                    <a:lstStyle/>
                    <a:p>
                      <a:endParaRPr lang="en-GB" dirty="0" smtClean="0">
                        <a:solidFill>
                          <a:schemeClr val="accent2"/>
                        </a:solidFill>
                      </a:endParaRPr>
                    </a:p>
                    <a:p>
                      <a:endParaRPr lang="en-GB" dirty="0" smtClean="0">
                        <a:solidFill>
                          <a:schemeClr val="accent2"/>
                        </a:solidFill>
                      </a:endParaRPr>
                    </a:p>
                    <a:p>
                      <a:endParaRPr lang="en-GB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76" y="4365104"/>
            <a:ext cx="2048227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172" y="4286398"/>
            <a:ext cx="2232248" cy="14509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729" y="4396462"/>
            <a:ext cx="2461668" cy="1230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468" y="4276813"/>
            <a:ext cx="1656184" cy="14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A292B3-EA5E-4AA2-A0A8-A57480252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332656"/>
            <a:ext cx="5909364" cy="2072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b="1" u="sng" dirty="0">
                <a:latin typeface="Comic Sans MS" panose="030F0702030302020204" pitchFamily="66" charset="0"/>
              </a:rPr>
              <a:t>PE days for </a:t>
            </a:r>
            <a:r>
              <a:rPr lang="en-GB" sz="3600" b="1" u="sng" dirty="0" smtClean="0">
                <a:latin typeface="Comic Sans MS" panose="030F0702030302020204" pitchFamily="66" charset="0"/>
              </a:rPr>
              <a:t>Opal: </a:t>
            </a:r>
            <a:endParaRPr lang="en-GB" sz="3600" b="1" u="sng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600" dirty="0">
                <a:latin typeface="Comic Sans MS" panose="030F0702030302020204" pitchFamily="66" charset="0"/>
              </a:rPr>
              <a:t>Monday: </a:t>
            </a:r>
            <a:r>
              <a:rPr lang="en-GB" sz="3600" dirty="0" smtClean="0">
                <a:latin typeface="Comic Sans MS" panose="030F0702030302020204" pitchFamily="66" charset="0"/>
              </a:rPr>
              <a:t>indoor </a:t>
            </a:r>
            <a:r>
              <a:rPr lang="en-GB" sz="3600" dirty="0">
                <a:latin typeface="Comic Sans MS" panose="030F0702030302020204" pitchFamily="66" charset="0"/>
              </a:rPr>
              <a:t>PE</a:t>
            </a:r>
          </a:p>
          <a:p>
            <a:pPr marL="0" indent="0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Friday</a:t>
            </a:r>
            <a:r>
              <a:rPr lang="en-GB" sz="3600" dirty="0">
                <a:latin typeface="Comic Sans MS" panose="030F0702030302020204" pitchFamily="66" charset="0"/>
              </a:rPr>
              <a:t>: </a:t>
            </a:r>
            <a:r>
              <a:rPr lang="en-GB" sz="3600" dirty="0" smtClean="0">
                <a:latin typeface="Comic Sans MS" panose="030F0702030302020204" pitchFamily="66" charset="0"/>
              </a:rPr>
              <a:t>outdoor </a:t>
            </a:r>
            <a:r>
              <a:rPr lang="en-GB" sz="3600" dirty="0">
                <a:latin typeface="Comic Sans MS" panose="030F0702030302020204" pitchFamily="66" charset="0"/>
              </a:rPr>
              <a:t>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0844" y="3573016"/>
            <a:ext cx="556782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600" b="1" u="sng" dirty="0">
                <a:latin typeface="Comic Sans MS" panose="030F0702030302020204" pitchFamily="66" charset="0"/>
              </a:rPr>
              <a:t>PE days for Topaz:</a:t>
            </a:r>
          </a:p>
          <a:p>
            <a:pPr>
              <a:lnSpc>
                <a:spcPct val="90000"/>
              </a:lnSpc>
            </a:pPr>
            <a:endParaRPr lang="en-GB" sz="3600" u="sng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n-GB" sz="3600" dirty="0" smtClean="0">
                <a:latin typeface="Comic Sans MS" panose="030F0702030302020204" pitchFamily="66" charset="0"/>
              </a:rPr>
              <a:t>Monday: Indoor PE</a:t>
            </a:r>
          </a:p>
          <a:p>
            <a:pPr>
              <a:lnSpc>
                <a:spcPct val="90000"/>
              </a:lnSpc>
            </a:pPr>
            <a:r>
              <a:rPr lang="en-GB" sz="3600" dirty="0" smtClean="0">
                <a:latin typeface="Comic Sans MS" panose="030F0702030302020204" pitchFamily="66" charset="0"/>
              </a:rPr>
              <a:t>Thursday: Outdoor PE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F20AE0-BD56-490D-8E92-7CAE69630A9F}"/>
              </a:ext>
            </a:extLst>
          </p:cNvPr>
          <p:cNvSpPr txBox="1"/>
          <p:nvPr/>
        </p:nvSpPr>
        <p:spPr>
          <a:xfrm>
            <a:off x="295604" y="2924944"/>
            <a:ext cx="5567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800" i="1" dirty="0">
                <a:solidFill>
                  <a:srgbClr val="92D050"/>
                </a:solidFill>
                <a:latin typeface="Comic Sans MS" panose="030F0702030302020204" pitchFamily="66" charset="0"/>
              </a:rPr>
              <a:t>NOTE: Please make sure PE kits are in school everyday. Your child must have PE shoes which are different to the ones they wear to school.</a:t>
            </a:r>
          </a:p>
        </p:txBody>
      </p:sp>
      <p:sp>
        <p:nvSpPr>
          <p:cNvPr id="2" name="AutoShape 2" descr="PE - Netherton Junior and Infant SchoolNetherton Junior and Infant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561" y="459563"/>
            <a:ext cx="3574154" cy="2373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375" y="5373216"/>
            <a:ext cx="552602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Uniform – Shorts/Joggers, House Team coloured t-shirt, trainers/plimsolls, socks</a:t>
            </a:r>
          </a:p>
          <a:p>
            <a:r>
              <a:rPr lang="en-GB" dirty="0" smtClean="0">
                <a:latin typeface="Arial Black" panose="020B0A04020102020204" pitchFamily="34" charset="0"/>
              </a:rPr>
              <a:t>No </a:t>
            </a:r>
            <a:r>
              <a:rPr lang="en-GB" dirty="0" err="1" smtClean="0">
                <a:latin typeface="Arial Black" panose="020B0A04020102020204" pitchFamily="34" charset="0"/>
              </a:rPr>
              <a:t>Earings</a:t>
            </a:r>
            <a:endParaRPr lang="en-GB" dirty="0" smtClean="0">
              <a:latin typeface="Arial Black" panose="020B0A04020102020204" pitchFamily="34" charset="0"/>
            </a:endParaRPr>
          </a:p>
          <a:p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0D3994-2FAE-4D50-96BB-C889AFDB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4" y="269208"/>
            <a:ext cx="10512862" cy="1325563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Reading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5539B5-EF65-4AC6-B732-E9C3A5565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61" y="1754822"/>
            <a:ext cx="7560840" cy="4267200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Reading records are also contact books so they need to be in school daily. We will check them daily so any comments or questions you have can be answered. </a:t>
            </a:r>
          </a:p>
          <a:p>
            <a:r>
              <a:rPr lang="en-GB" dirty="0">
                <a:latin typeface="Comic Sans MS" panose="030F0702030302020204" pitchFamily="66" charset="0"/>
              </a:rPr>
              <a:t>Reading little and often is the best way to keep children focused and to ensure they enjoy reading. We do not want it to become a chore or seen as extension of school. </a:t>
            </a:r>
          </a:p>
          <a:p>
            <a:r>
              <a:rPr lang="en-GB" u="sng" dirty="0">
                <a:latin typeface="Comic Sans MS" panose="030F0702030302020204" pitchFamily="66" charset="0"/>
              </a:rPr>
              <a:t>Some useful techniques: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-shared reading; a page each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-shadow reading; you read a line, they read the same line back to you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-reading to your child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-one page a night rule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580" y="188640"/>
            <a:ext cx="4284451" cy="2407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29" y="3789040"/>
            <a:ext cx="3384600" cy="24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84026A-514B-4BB5-B7A8-065353C9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34" y="116632"/>
            <a:ext cx="10044608" cy="1020762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Common exception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CCE482-5717-484A-B7C3-06589AADB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88" y="2564904"/>
            <a:ext cx="3240360" cy="195604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dirty="0">
                <a:latin typeface="Comic Sans MS" panose="030F0702030302020204" pitchFamily="66" charset="0"/>
              </a:rPr>
              <a:t>These are the words the government expect the children to be able to use and spell correctly in Year 1 and </a:t>
            </a:r>
            <a:r>
              <a:rPr lang="en-GB" dirty="0" smtClean="0">
                <a:latin typeface="Comic Sans MS" panose="030F0702030302020204" pitchFamily="66" charset="0"/>
              </a:rPr>
              <a:t>Year 2.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93EBB3-59A0-4967-85D4-A81B0954F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" t="2512" r="2340" b="3310"/>
          <a:stretch/>
        </p:blipFill>
        <p:spPr>
          <a:xfrm>
            <a:off x="3934172" y="1052735"/>
            <a:ext cx="8064897" cy="56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</TotalTime>
  <Words>762</Words>
  <Application>Microsoft Office PowerPoint</Application>
  <PresentationFormat>Custom</PresentationFormat>
  <Paragraphs>167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Arial Rounded MT Bold</vt:lpstr>
      <vt:lpstr>Calibri</vt:lpstr>
      <vt:lpstr>Calibri Light</vt:lpstr>
      <vt:lpstr>Comic Sans MS</vt:lpstr>
      <vt:lpstr>Corbel</vt:lpstr>
      <vt:lpstr>Segoe UI</vt:lpstr>
      <vt:lpstr>Office Theme</vt:lpstr>
      <vt:lpstr>Welcome Parents and Carers of Year 1 and Year 2</vt:lpstr>
      <vt:lpstr>Opal class’ adults  </vt:lpstr>
      <vt:lpstr>Topaz class’ adults  </vt:lpstr>
      <vt:lpstr>A typical day in Opal Class  </vt:lpstr>
      <vt:lpstr>A typical day in Topaz Class  </vt:lpstr>
      <vt:lpstr>OUR TOPICS in KS1</vt:lpstr>
      <vt:lpstr>PowerPoint Presentation</vt:lpstr>
      <vt:lpstr>Reading </vt:lpstr>
      <vt:lpstr>Common exception words</vt:lpstr>
      <vt:lpstr>Home Learning… what is the point?</vt:lpstr>
      <vt:lpstr>PowerPoint Presentation</vt:lpstr>
      <vt:lpstr>Uniform </vt:lpstr>
      <vt:lpstr>Ashdown Forest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have a go at this maths problem while you wait.</dc:title>
  <dc:creator>hayley clark</dc:creator>
  <cp:lastModifiedBy>Mark Cook</cp:lastModifiedBy>
  <cp:revision>164</cp:revision>
  <cp:lastPrinted>2023-09-12T06:21:29Z</cp:lastPrinted>
  <dcterms:created xsi:type="dcterms:W3CDTF">2018-01-13T21:01:56Z</dcterms:created>
  <dcterms:modified xsi:type="dcterms:W3CDTF">2023-11-23T12:05:01Z</dcterms:modified>
</cp:coreProperties>
</file>