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4" r:id="rId1"/>
  </p:sldMasterIdLst>
  <p:notesMasterIdLst>
    <p:notesMasterId r:id="rId15"/>
  </p:notesMasterIdLst>
  <p:handoutMasterIdLst>
    <p:handoutMasterId r:id="rId16"/>
  </p:handoutMasterIdLst>
  <p:sldIdLst>
    <p:sldId id="256" r:id="rId2"/>
    <p:sldId id="287" r:id="rId3"/>
    <p:sldId id="284" r:id="rId4"/>
    <p:sldId id="286" r:id="rId5"/>
    <p:sldId id="295" r:id="rId6"/>
    <p:sldId id="285" r:id="rId7"/>
    <p:sldId id="277" r:id="rId8"/>
    <p:sldId id="296" r:id="rId9"/>
    <p:sldId id="276" r:id="rId10"/>
    <p:sldId id="291" r:id="rId11"/>
    <p:sldId id="293" r:id="rId12"/>
    <p:sldId id="297" r:id="rId13"/>
    <p:sldId id="281" r:id="rId14"/>
  </p:sldIdLst>
  <p:sldSz cx="12188825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BC1BFF2-E08E-46AE-8DBB-BF1D5DBE6B17}" v="13" dt="2021-09-03T15:20:33.374"/>
    <p1510:client id="{23B9B1AD-A114-5BFB-4B01-AC5CEBCEAA12}" v="240" dt="2021-09-03T08:27:10.894"/>
    <p1510:client id="{2ACB92B3-C836-4EB8-A6EE-1C108FB45D34}" v="44" dt="2022-09-05T11:50:26.543"/>
    <p1510:client id="{70539812-B9F1-4D85-89B2-286244562DF2}" v="47" dt="2021-09-04T22:14:06.715"/>
    <p1510:client id="{F75A8182-E577-46D4-9C72-8883AA55892A}" v="407" dt="2021-09-03T08:16:47.748"/>
  </p1510:revLst>
</p1510:revInfo>
</file>

<file path=ppt/tableStyles.xml><?xml version="1.0" encoding="utf-8"?>
<a:tblStyleLst xmlns:a="http://schemas.openxmlformats.org/drawingml/2006/main" def="{8EC20E35-A176-4012-BC5E-935CFFF8708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814" autoAdjust="0"/>
    <p:restoredTop sz="94599" autoAdjust="0"/>
  </p:normalViewPr>
  <p:slideViewPr>
    <p:cSldViewPr>
      <p:cViewPr varScale="1">
        <p:scale>
          <a:sx n="114" d="100"/>
          <a:sy n="114" d="100"/>
        </p:scale>
        <p:origin x="198" y="114"/>
      </p:cViewPr>
      <p:guideLst>
        <p:guide pos="3839"/>
        <p:guide orient="horz" pos="2160"/>
      </p:guideLst>
    </p:cSldViewPr>
  </p:slideViewPr>
  <p:outlineViewPr>
    <p:cViewPr>
      <p:scale>
        <a:sx n="33" d="100"/>
        <a:sy n="33" d="100"/>
      </p:scale>
      <p:origin x="0" y="1976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52" d="100"/>
          <a:sy n="52" d="100"/>
        </p:scale>
        <p:origin x="2664" y="32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5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4AA43A-3F76-4A13-9CD6-36134EB429E3}" type="datetimeFigureOut">
              <a:rPr lang="en-US"/>
              <a:t>9/4/2025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5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50423A-8BCE-448E-A97B-03A88B2B12C1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51395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5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674A4F-2B7A-4ECB-A400-260B2FFC03C1}" type="datetimeFigureOut">
              <a:rPr lang="en-US"/>
              <a:t>9/4/2025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3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5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F2A70B-78F2-4DCF-B53B-C990D2FAFB8A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115705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2A70B-78F2-4DCF-B53B-C990D2FAFB8A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58658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2A70B-78F2-4DCF-B53B-C990D2FAFB8A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40336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2A70B-78F2-4DCF-B53B-C990D2FAFB8A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24709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2A70B-78F2-4DCF-B53B-C990D2FAFB8A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96114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2A70B-78F2-4DCF-B53B-C990D2FAFB8A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74795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2A70B-78F2-4DCF-B53B-C990D2FAFB8A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39602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88825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6675" y="2404534"/>
            <a:ext cx="7764913" cy="1646302"/>
          </a:xfrm>
        </p:spPr>
        <p:txBody>
          <a:bodyPr anchor="b">
            <a:noAutofit/>
          </a:bodyPr>
          <a:lstStyle>
            <a:lvl1pPr algn="r">
              <a:defRPr sz="5398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6675" y="4050834"/>
            <a:ext cx="7764913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0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2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3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5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2881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159" y="609600"/>
            <a:ext cx="8594429" cy="3403600"/>
          </a:xfrm>
        </p:spPr>
        <p:txBody>
          <a:bodyPr anchor="ctr">
            <a:normAutofit/>
          </a:bodyPr>
          <a:lstStyle>
            <a:lvl1pPr algn="l">
              <a:defRPr sz="4399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159" y="4470400"/>
            <a:ext cx="8594429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799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 smtClean="0"/>
              <a:pPr/>
              <a:t>9/4/2025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4608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092" y="609600"/>
            <a:ext cx="8092026" cy="3022600"/>
          </a:xfrm>
        </p:spPr>
        <p:txBody>
          <a:bodyPr anchor="ctr">
            <a:normAutofit/>
          </a:bodyPr>
          <a:lstStyle>
            <a:lvl1pPr algn="l">
              <a:defRPr sz="4399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5783" y="3632200"/>
            <a:ext cx="7222643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063" indent="0">
              <a:buFontTx/>
              <a:buNone/>
              <a:defRPr/>
            </a:lvl2pPr>
            <a:lvl3pPr marL="914126" indent="0">
              <a:buFontTx/>
              <a:buNone/>
              <a:defRPr/>
            </a:lvl3pPr>
            <a:lvl4pPr marL="1371189" indent="0">
              <a:buFontTx/>
              <a:buNone/>
              <a:defRPr/>
            </a:lvl4pPr>
            <a:lvl5pPr marL="1828251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159" y="4470400"/>
            <a:ext cx="8594429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799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 smtClean="0"/>
              <a:pPr/>
              <a:t>9/4/2025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729" y="790378"/>
            <a:ext cx="609441" cy="584776"/>
          </a:xfrm>
          <a:prstGeom prst="rect">
            <a:avLst/>
          </a:prstGeom>
        </p:spPr>
        <p:txBody>
          <a:bodyPr vert="horz" lIns="91416" tIns="45708" rIns="91416" bIns="45708" rtlCol="0" anchor="ctr">
            <a:noAutofit/>
          </a:bodyPr>
          <a:lstStyle/>
          <a:p>
            <a:pPr lvl="0"/>
            <a:r>
              <a:rPr lang="en-US" sz="7998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0695" y="2886556"/>
            <a:ext cx="609441" cy="584776"/>
          </a:xfrm>
          <a:prstGeom prst="rect">
            <a:avLst/>
          </a:prstGeom>
        </p:spPr>
        <p:txBody>
          <a:bodyPr vert="horz" lIns="91416" tIns="45708" rIns="91416" bIns="45708" rtlCol="0" anchor="ctr">
            <a:noAutofit/>
          </a:bodyPr>
          <a:lstStyle/>
          <a:p>
            <a:pPr lvl="0"/>
            <a:r>
              <a:rPr lang="en-US" sz="7998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sz="1799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364193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159" y="1931988"/>
            <a:ext cx="8594429" cy="2595460"/>
          </a:xfrm>
        </p:spPr>
        <p:txBody>
          <a:bodyPr anchor="b">
            <a:normAutofit/>
          </a:bodyPr>
          <a:lstStyle>
            <a:lvl1pPr algn="l">
              <a:defRPr sz="4399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159" y="4527448"/>
            <a:ext cx="8594429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799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 smtClean="0"/>
              <a:pPr/>
              <a:t>9/4/2025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0441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092" y="609600"/>
            <a:ext cx="8092026" cy="3022600"/>
          </a:xfrm>
        </p:spPr>
        <p:txBody>
          <a:bodyPr anchor="ctr">
            <a:normAutofit/>
          </a:bodyPr>
          <a:lstStyle>
            <a:lvl1pPr algn="l">
              <a:defRPr sz="4399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156" y="4013200"/>
            <a:ext cx="8594430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399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063" indent="0">
              <a:buFontTx/>
              <a:buNone/>
              <a:defRPr/>
            </a:lvl2pPr>
            <a:lvl3pPr marL="914126" indent="0">
              <a:buFontTx/>
              <a:buNone/>
              <a:defRPr/>
            </a:lvl3pPr>
            <a:lvl4pPr marL="1371189" indent="0">
              <a:buFontTx/>
              <a:buNone/>
              <a:defRPr/>
            </a:lvl4pPr>
            <a:lvl5pPr marL="1828251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159" y="4527448"/>
            <a:ext cx="8594429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799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 smtClean="0"/>
              <a:pPr/>
              <a:t>9/4/2025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729" y="790378"/>
            <a:ext cx="609441" cy="584776"/>
          </a:xfrm>
          <a:prstGeom prst="rect">
            <a:avLst/>
          </a:prstGeom>
        </p:spPr>
        <p:txBody>
          <a:bodyPr vert="horz" lIns="91416" tIns="45708" rIns="91416" bIns="45708" rtlCol="0" anchor="ctr">
            <a:noAutofit/>
          </a:bodyPr>
          <a:lstStyle/>
          <a:p>
            <a:pPr lvl="0"/>
            <a:r>
              <a:rPr lang="en-US" sz="7998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0695" y="2886556"/>
            <a:ext cx="609441" cy="584776"/>
          </a:xfrm>
          <a:prstGeom prst="rect">
            <a:avLst/>
          </a:prstGeom>
        </p:spPr>
        <p:txBody>
          <a:bodyPr vert="horz" lIns="91416" tIns="45708" rIns="91416" bIns="45708" rtlCol="0" anchor="ctr">
            <a:noAutofit/>
          </a:bodyPr>
          <a:lstStyle/>
          <a:p>
            <a:pPr lvl="0"/>
            <a:r>
              <a:rPr lang="en-US" sz="7998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066869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621" y="609600"/>
            <a:ext cx="8585966" cy="3022600"/>
          </a:xfrm>
        </p:spPr>
        <p:txBody>
          <a:bodyPr anchor="ctr">
            <a:normAutofit/>
          </a:bodyPr>
          <a:lstStyle>
            <a:lvl1pPr algn="l">
              <a:defRPr sz="4399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156" y="4013200"/>
            <a:ext cx="8594430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399">
                <a:solidFill>
                  <a:schemeClr val="accent1"/>
                </a:solidFill>
              </a:defRPr>
            </a:lvl1pPr>
            <a:lvl2pPr marL="457063" indent="0">
              <a:buFontTx/>
              <a:buNone/>
              <a:defRPr/>
            </a:lvl2pPr>
            <a:lvl3pPr marL="914126" indent="0">
              <a:buFontTx/>
              <a:buNone/>
              <a:defRPr/>
            </a:lvl3pPr>
            <a:lvl4pPr marL="1371189" indent="0">
              <a:buFontTx/>
              <a:buNone/>
              <a:defRPr/>
            </a:lvl4pPr>
            <a:lvl5pPr marL="1828251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159" y="4527448"/>
            <a:ext cx="8594429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799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 smtClean="0"/>
              <a:pPr/>
              <a:t>9/4/2025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1435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 smtClean="0"/>
              <a:t>9/4/2025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3394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5599" y="609600"/>
            <a:ext cx="130440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159" y="609600"/>
            <a:ext cx="7058311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 smtClean="0"/>
              <a:t>9/4/2025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8163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59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 smtClean="0"/>
              <a:t>9/4/2025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77863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159" y="2700868"/>
            <a:ext cx="8594429" cy="1826581"/>
          </a:xfrm>
        </p:spPr>
        <p:txBody>
          <a:bodyPr anchor="b"/>
          <a:lstStyle>
            <a:lvl1pPr algn="l">
              <a:defRPr sz="3999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159" y="4527448"/>
            <a:ext cx="8594429" cy="860400"/>
          </a:xfrm>
        </p:spPr>
        <p:txBody>
          <a:bodyPr anchor="t"/>
          <a:lstStyle>
            <a:lvl1pPr marL="0" indent="0" algn="l">
              <a:buNone/>
              <a:defRPr sz="1999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 smtClean="0"/>
              <a:t>9/4/2025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6030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158" y="2160589"/>
            <a:ext cx="418294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8645" y="2160590"/>
            <a:ext cx="418294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 smtClean="0"/>
              <a:t>9/4/2025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9892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570" y="2160983"/>
            <a:ext cx="4184533" cy="576262"/>
          </a:xfrm>
        </p:spPr>
        <p:txBody>
          <a:bodyPr anchor="b">
            <a:noAutofit/>
          </a:bodyPr>
          <a:lstStyle>
            <a:lvl1pPr marL="0" indent="0">
              <a:buNone/>
              <a:defRPr sz="2399" b="0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570" y="2737246"/>
            <a:ext cx="418453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7058" y="2160983"/>
            <a:ext cx="4184528" cy="576262"/>
          </a:xfrm>
        </p:spPr>
        <p:txBody>
          <a:bodyPr anchor="b">
            <a:noAutofit/>
          </a:bodyPr>
          <a:lstStyle>
            <a:lvl1pPr marL="0" indent="0">
              <a:buNone/>
              <a:defRPr sz="2399" b="0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7059" y="2737246"/>
            <a:ext cx="418452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 smtClean="0"/>
              <a:t>9/4/2025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8185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158" y="609600"/>
            <a:ext cx="8594429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 smtClean="0"/>
              <a:t>9/4/2025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8773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 smtClean="0"/>
              <a:t>9/4/2025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4005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158" y="1498604"/>
            <a:ext cx="3853524" cy="1278466"/>
          </a:xfrm>
        </p:spPr>
        <p:txBody>
          <a:bodyPr anchor="b">
            <a:normAutofit/>
          </a:bodyPr>
          <a:lstStyle>
            <a:lvl1pPr>
              <a:defRPr sz="199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9222" y="514925"/>
            <a:ext cx="4512366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158" y="2777069"/>
            <a:ext cx="3853524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6926" indent="0">
              <a:buNone/>
              <a:defRPr sz="1400"/>
            </a:lvl2pPr>
            <a:lvl3pPr marL="913852" indent="0">
              <a:buNone/>
              <a:defRPr sz="1200"/>
            </a:lvl3pPr>
            <a:lvl4pPr marL="1370778" indent="0">
              <a:buNone/>
              <a:defRPr sz="1000"/>
            </a:lvl4pPr>
            <a:lvl5pPr marL="1827703" indent="0">
              <a:buNone/>
              <a:defRPr sz="1000"/>
            </a:lvl5pPr>
            <a:lvl6pPr marL="2284628" indent="0">
              <a:buNone/>
              <a:defRPr sz="1000"/>
            </a:lvl6pPr>
            <a:lvl7pPr marL="2741554" indent="0">
              <a:buNone/>
              <a:defRPr sz="1000"/>
            </a:lvl7pPr>
            <a:lvl8pPr marL="3198480" indent="0">
              <a:buNone/>
              <a:defRPr sz="1000"/>
            </a:lvl8pPr>
            <a:lvl9pPr marL="3655406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 smtClean="0"/>
              <a:t>9/4/2025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3698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158" y="4800600"/>
            <a:ext cx="8594428" cy="566738"/>
          </a:xfrm>
        </p:spPr>
        <p:txBody>
          <a:bodyPr anchor="b">
            <a:normAutofit/>
          </a:bodyPr>
          <a:lstStyle>
            <a:lvl1pPr algn="l">
              <a:defRPr sz="2399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158" y="609600"/>
            <a:ext cx="8594429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063" indent="0">
              <a:buNone/>
              <a:defRPr sz="1600"/>
            </a:lvl2pPr>
            <a:lvl3pPr marL="914126" indent="0">
              <a:buNone/>
              <a:defRPr sz="1600"/>
            </a:lvl3pPr>
            <a:lvl4pPr marL="1371189" indent="0">
              <a:buNone/>
              <a:defRPr sz="1600"/>
            </a:lvl4pPr>
            <a:lvl5pPr marL="1828251" indent="0">
              <a:buNone/>
              <a:defRPr sz="1600"/>
            </a:lvl5pPr>
            <a:lvl6pPr marL="2285314" indent="0">
              <a:buNone/>
              <a:defRPr sz="1600"/>
            </a:lvl6pPr>
            <a:lvl7pPr marL="2742377" indent="0">
              <a:buNone/>
              <a:defRPr sz="1600"/>
            </a:lvl7pPr>
            <a:lvl8pPr marL="3199440" indent="0">
              <a:buNone/>
              <a:defRPr sz="1600"/>
            </a:lvl8pPr>
            <a:lvl9pPr marL="3656503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158" y="5367338"/>
            <a:ext cx="8594428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 smtClean="0"/>
              <a:t>9/4/2025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2970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88825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158" y="609600"/>
            <a:ext cx="8594429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158" y="2160590"/>
            <a:ext cx="8594429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3257" y="6041363"/>
            <a:ext cx="9117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FE8FB1-0A7A-443E-AAF7-31D4FA1AA312}" type="datetimeFigureOut">
              <a:rPr lang="en-US" smtClean="0"/>
              <a:pPr/>
              <a:t>9/4/2025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158" y="6041363"/>
            <a:ext cx="629597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88426" y="6041363"/>
            <a:ext cx="6831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25BA54BD-C84D-46CE-8B72-31BFB26ABA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194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  <p:sldLayoutId id="2147483786" r:id="rId12"/>
    <p:sldLayoutId id="2147483787" r:id="rId13"/>
    <p:sldLayoutId id="2147483788" r:id="rId14"/>
    <p:sldLayoutId id="2147483789" r:id="rId15"/>
    <p:sldLayoutId id="2147483790" r:id="rId1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457063" rtl="0" eaLnBrk="1" latinLnBrk="0" hangingPunct="1">
        <a:spcBef>
          <a:spcPct val="0"/>
        </a:spcBef>
        <a:buNone/>
        <a:defRPr sz="3599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797" indent="-342797" algn="l" defTabSz="457063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799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727" indent="-285664" algn="l" defTabSz="457063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2657" indent="-228531" algn="l" defTabSz="457063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599720" indent="-228531" algn="l" defTabSz="457063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6783" indent="-228531" algn="l" defTabSz="457063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3846" indent="-228531" algn="l" defTabSz="457063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0908" indent="-228531" algn="l" defTabSz="457063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7971" indent="-228531" algn="l" defTabSz="457063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5034" indent="-228531" algn="l" defTabSz="457063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mailto:info@dormansland.surrey.sch.uk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2" descr="Image result for sweets">
            <a:extLst>
              <a:ext uri="{FF2B5EF4-FFF2-40B4-BE49-F238E27FC236}">
                <a16:creationId xmlns:a16="http://schemas.microsoft.com/office/drawing/2014/main" id="{1DFB93FF-8C6E-4C99-9FCE-6023B27CD4A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899025" y="2533650"/>
            <a:ext cx="2390775" cy="179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1557908" y="1268760"/>
            <a:ext cx="8064896" cy="1646302"/>
          </a:xfrm>
        </p:spPr>
        <p:txBody>
          <a:bodyPr/>
          <a:lstStyle/>
          <a:p>
            <a:pPr algn="ctr"/>
            <a:r>
              <a:rPr lang="en-GB" dirty="0"/>
              <a:t>Welcome to Year 1</a:t>
            </a:r>
            <a:br>
              <a:rPr lang="en-GB" dirty="0"/>
            </a:br>
            <a:r>
              <a:rPr lang="en-GB" dirty="0"/>
              <a:t>Meet the Teacher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8228" y="3284984"/>
            <a:ext cx="2664183" cy="2664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111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F1D4E4-470D-4E24-B700-1A7A55F7BD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Uniform…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77158" y="1225689"/>
            <a:ext cx="10081120" cy="563231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000" dirty="0"/>
              <a:t>Black/blue/grey trousers/skirts.</a:t>
            </a:r>
          </a:p>
          <a:p>
            <a:endParaRPr lang="en-GB" sz="2000" dirty="0"/>
          </a:p>
          <a:p>
            <a:r>
              <a:rPr lang="en-GB" sz="2000" dirty="0"/>
              <a:t>White polo/shirt.</a:t>
            </a:r>
          </a:p>
          <a:p>
            <a:endParaRPr lang="en-GB" sz="2000" dirty="0"/>
          </a:p>
          <a:p>
            <a:r>
              <a:rPr lang="en-GB" sz="2000" dirty="0"/>
              <a:t>Navy/blue cardigan or jumper.</a:t>
            </a:r>
          </a:p>
          <a:p>
            <a:endParaRPr lang="en-GB" sz="2000" dirty="0"/>
          </a:p>
          <a:p>
            <a:r>
              <a:rPr lang="en-GB" sz="2000" dirty="0"/>
              <a:t>Grey, navy, black or white socks.</a:t>
            </a:r>
          </a:p>
          <a:p>
            <a:endParaRPr lang="en-GB" sz="2000" dirty="0"/>
          </a:p>
          <a:p>
            <a:r>
              <a:rPr lang="en-GB" sz="2000" dirty="0"/>
              <a:t>Black school shoes.</a:t>
            </a:r>
          </a:p>
          <a:p>
            <a:endParaRPr lang="en-GB" sz="2000" dirty="0"/>
          </a:p>
          <a:p>
            <a:r>
              <a:rPr lang="en-GB" sz="2000" dirty="0"/>
              <a:t>Earrings </a:t>
            </a:r>
            <a:r>
              <a:rPr lang="mr-IN" sz="2000" dirty="0"/>
              <a:t>–</a:t>
            </a:r>
            <a:r>
              <a:rPr lang="en-GB" sz="2000" dirty="0"/>
              <a:t> small studs but can be taped.</a:t>
            </a:r>
          </a:p>
          <a:p>
            <a:endParaRPr lang="en-GB" sz="2000" dirty="0"/>
          </a:p>
          <a:p>
            <a:r>
              <a:rPr lang="en-GB" sz="2000" dirty="0"/>
              <a:t>Long hair (shoulder length and below) must be tied back at all times, hair ties and headbands should be small and discreet in school colours only. </a:t>
            </a:r>
          </a:p>
          <a:p>
            <a:endParaRPr lang="en-GB" sz="2000" dirty="0"/>
          </a:p>
          <a:p>
            <a:r>
              <a:rPr lang="en-GB" sz="2000" dirty="0"/>
              <a:t>Children should not wear make up or nail polish in school.</a:t>
            </a:r>
          </a:p>
          <a:p>
            <a:endParaRPr lang="en-GB" sz="2000" dirty="0"/>
          </a:p>
          <a:p>
            <a:r>
              <a:rPr lang="en-GB" sz="2000" dirty="0"/>
              <a:t>Please ensure that ALL uniform and equipment is named.</a:t>
            </a:r>
          </a:p>
        </p:txBody>
      </p:sp>
    </p:spTree>
    <p:extLst>
      <p:ext uri="{BB962C8B-B14F-4D97-AF65-F5344CB8AC3E}">
        <p14:creationId xmlns:p14="http://schemas.microsoft.com/office/powerpoint/2010/main" val="140352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Communication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Please email </a:t>
            </a:r>
            <a:r>
              <a:rPr lang="en-GB" dirty="0">
                <a:hlinkClick r:id="rId2"/>
              </a:rPr>
              <a:t>info@dormansland.surrey.sch.uk</a:t>
            </a:r>
            <a:r>
              <a:rPr lang="en-GB" dirty="0"/>
              <a:t> </a:t>
            </a:r>
          </a:p>
          <a:p>
            <a:pPr marL="0" indent="0">
              <a:buNone/>
            </a:pPr>
            <a:r>
              <a:rPr lang="en-GB" dirty="0"/>
              <a:t>We will then get in touch with you at the earliest opportunity.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We are always available on the playground at the end of the school day once the class has been dismissed.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For small non-urgent matters, notes could be put in the reading diaries.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Please also check messages on the class webpages, SCOPAY, Marvellous Me and school newsletters.</a:t>
            </a:r>
          </a:p>
        </p:txBody>
      </p:sp>
    </p:spTree>
    <p:extLst>
      <p:ext uri="{BB962C8B-B14F-4D97-AF65-F5344CB8AC3E}">
        <p14:creationId xmlns:p14="http://schemas.microsoft.com/office/powerpoint/2010/main" val="3198401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C7975A-B4D8-4BB5-A647-2BFFEAB166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Others…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63454E-982B-4BC2-BD94-F1713A5659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5820" y="1415013"/>
            <a:ext cx="9144000" cy="4822299"/>
          </a:xfrm>
        </p:spPr>
        <p:txBody>
          <a:bodyPr>
            <a:normAutofit/>
          </a:bodyPr>
          <a:lstStyle/>
          <a:p>
            <a:r>
              <a:rPr lang="en-GB" sz="3600" dirty="0"/>
              <a:t>Parent readers.</a:t>
            </a:r>
          </a:p>
          <a:p>
            <a:r>
              <a:rPr lang="en-GB" sz="3600" dirty="0"/>
              <a:t>Permission slips, medical and collection arrangements.</a:t>
            </a:r>
          </a:p>
          <a:p>
            <a:r>
              <a:rPr lang="en-GB" sz="3600" dirty="0"/>
              <a:t>Day to day skills development (e.g. putting on coat, packing bags, tidying up </a:t>
            </a:r>
            <a:r>
              <a:rPr lang="en-GB" sz="3600" dirty="0" err="1"/>
              <a:t>etc</a:t>
            </a:r>
            <a:r>
              <a:rPr lang="en-GB" sz="36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649662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6EAF7A-0526-4510-9EFA-302567E719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1964" y="404664"/>
            <a:ext cx="9143998" cy="1020762"/>
          </a:xfrm>
        </p:spPr>
        <p:txBody>
          <a:bodyPr>
            <a:noAutofit/>
          </a:bodyPr>
          <a:lstStyle/>
          <a:p>
            <a:r>
              <a:rPr lang="en-GB" sz="7200" dirty="0"/>
              <a:t>Any Questions?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A53D0B7-5330-4300-B5B6-8080C21046B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2204" y="2564904"/>
            <a:ext cx="30480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914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D2F2BC-D834-4B9E-8A0E-6348D1FEE7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328" y="153305"/>
            <a:ext cx="8594429" cy="803176"/>
          </a:xfrm>
        </p:spPr>
        <p:txBody>
          <a:bodyPr/>
          <a:lstStyle/>
          <a:p>
            <a:r>
              <a:rPr lang="en-GB" dirty="0"/>
              <a:t>Adults we work with… 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7788" y="956481"/>
            <a:ext cx="5725156" cy="4704767"/>
          </a:xfrm>
        </p:spPr>
        <p:txBody>
          <a:bodyPr>
            <a:normAutofit fontScale="92500"/>
          </a:bodyPr>
          <a:lstStyle/>
          <a:p>
            <a:r>
              <a:rPr lang="en-US" sz="2400" dirty="0"/>
              <a:t>Miss Newns CT (Mon-Fri)</a:t>
            </a:r>
          </a:p>
          <a:p>
            <a:r>
              <a:rPr lang="en-US" sz="2400" dirty="0" err="1">
                <a:solidFill>
                  <a:schemeClr val="tx1"/>
                </a:solidFill>
              </a:rPr>
              <a:t>Mrs</a:t>
            </a:r>
            <a:r>
              <a:rPr lang="en-US" sz="2400" dirty="0">
                <a:solidFill>
                  <a:schemeClr val="tx1"/>
                </a:solidFill>
              </a:rPr>
              <a:t> Bruce HLTA and cover (Mon – Fri am)</a:t>
            </a:r>
          </a:p>
          <a:p>
            <a:r>
              <a:rPr lang="en-US" sz="2400" dirty="0" err="1">
                <a:solidFill>
                  <a:schemeClr val="tx1"/>
                </a:solidFill>
              </a:rPr>
              <a:t>Ms</a:t>
            </a:r>
            <a:r>
              <a:rPr lang="en-US" sz="2400" dirty="0">
                <a:solidFill>
                  <a:schemeClr val="tx1"/>
                </a:solidFill>
              </a:rPr>
              <a:t> Cross cover (Wed pm)</a:t>
            </a:r>
          </a:p>
          <a:p>
            <a:r>
              <a:rPr lang="en-US" sz="2400" dirty="0" err="1">
                <a:solidFill>
                  <a:schemeClr val="tx1"/>
                </a:solidFill>
              </a:rPr>
              <a:t>Mrs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O’Riordan</a:t>
            </a:r>
            <a:r>
              <a:rPr lang="en-US" sz="2400" dirty="0">
                <a:solidFill>
                  <a:schemeClr val="tx1"/>
                </a:solidFill>
              </a:rPr>
              <a:t> TA (M, T, T, F pm)</a:t>
            </a:r>
          </a:p>
          <a:p>
            <a:r>
              <a:rPr lang="en-US" sz="2400" dirty="0" err="1"/>
              <a:t>Mrs</a:t>
            </a:r>
            <a:r>
              <a:rPr lang="en-US" sz="2400" dirty="0"/>
              <a:t> </a:t>
            </a:r>
            <a:r>
              <a:rPr lang="en-US" sz="2400" dirty="0" err="1"/>
              <a:t>Lochhead</a:t>
            </a:r>
            <a:r>
              <a:rPr lang="en-US" sz="2400" dirty="0"/>
              <a:t> ELSA (Wed pm)</a:t>
            </a:r>
          </a:p>
          <a:p>
            <a:r>
              <a:rPr lang="en-US" sz="2400" dirty="0" err="1"/>
              <a:t>Mrs</a:t>
            </a:r>
            <a:r>
              <a:rPr lang="en-US" sz="2400" dirty="0"/>
              <a:t> Garrett</a:t>
            </a:r>
          </a:p>
          <a:p>
            <a:r>
              <a:rPr lang="en-US" sz="2400" dirty="0" err="1"/>
              <a:t>Mrs</a:t>
            </a:r>
            <a:r>
              <a:rPr lang="en-US" sz="2400" dirty="0"/>
              <a:t> </a:t>
            </a:r>
            <a:r>
              <a:rPr lang="en-US" sz="2400" dirty="0" err="1"/>
              <a:t>Pexton</a:t>
            </a:r>
            <a:endParaRPr lang="en-US" sz="2400" dirty="0"/>
          </a:p>
          <a:p>
            <a:r>
              <a:rPr lang="en-US" sz="2400" dirty="0" err="1"/>
              <a:t>Mrs</a:t>
            </a:r>
            <a:r>
              <a:rPr lang="en-US" sz="2400" dirty="0"/>
              <a:t> </a:t>
            </a:r>
            <a:r>
              <a:rPr lang="en-US" sz="2400" dirty="0" err="1"/>
              <a:t>Charman</a:t>
            </a:r>
            <a:endParaRPr lang="en-US" sz="2400" dirty="0"/>
          </a:p>
          <a:p>
            <a:r>
              <a:rPr lang="en-US" sz="2400" dirty="0" err="1"/>
              <a:t>Mrs</a:t>
            </a:r>
            <a:r>
              <a:rPr lang="en-US" sz="2400" dirty="0"/>
              <a:t> Greenaway</a:t>
            </a:r>
          </a:p>
          <a:p>
            <a:r>
              <a:rPr lang="en-US" sz="2400" dirty="0" err="1"/>
              <a:t>Mrs</a:t>
            </a:r>
            <a:r>
              <a:rPr lang="en-US" sz="2400" dirty="0"/>
              <a:t> Wood French (Tues am)</a:t>
            </a:r>
          </a:p>
          <a:p>
            <a:endParaRPr lang="en-US" sz="24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2944" y="722793"/>
            <a:ext cx="1242414" cy="188574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0438" y="4718345"/>
            <a:ext cx="1224920" cy="186615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74736" y="2720433"/>
            <a:ext cx="1224136" cy="187220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7518" y="2720434"/>
            <a:ext cx="1406484" cy="187220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9300" y="4751881"/>
            <a:ext cx="1278207" cy="170145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4736" y="713268"/>
            <a:ext cx="1263514" cy="189527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4409" y="2733127"/>
            <a:ext cx="1240949" cy="186142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7518" y="4718345"/>
            <a:ext cx="1370328" cy="182408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10"/>
          <a:srcRect l="6283" t="30045" r="75403" b="34246"/>
          <a:stretch/>
        </p:blipFill>
        <p:spPr>
          <a:xfrm>
            <a:off x="7546026" y="713268"/>
            <a:ext cx="1728041" cy="1895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203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80C37B-58CA-451D-B261-6C316BA945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772" y="195834"/>
            <a:ext cx="8594429" cy="875184"/>
          </a:xfrm>
        </p:spPr>
        <p:txBody>
          <a:bodyPr>
            <a:normAutofit/>
          </a:bodyPr>
          <a:lstStyle/>
          <a:p>
            <a:r>
              <a:rPr lang="en-GB" sz="3550" dirty="0"/>
              <a:t>A typical day in Year 1: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C1E4C47-B243-41E9-A781-60FC2DF31A84}"/>
              </a:ext>
            </a:extLst>
          </p:cNvPr>
          <p:cNvSpPr txBox="1"/>
          <p:nvPr/>
        </p:nvSpPr>
        <p:spPr>
          <a:xfrm>
            <a:off x="4722812" y="3200400"/>
            <a:ext cx="2743200" cy="4247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>
              <a:lnSpc>
                <a:spcPct val="90000"/>
              </a:lnSpc>
            </a:pPr>
            <a:endParaRPr lang="en-US" sz="2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9827" t="36346" r="31095" b="42648"/>
          <a:stretch/>
        </p:blipFill>
        <p:spPr>
          <a:xfrm>
            <a:off x="5158308" y="174238"/>
            <a:ext cx="6912768" cy="138255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13963" t="23743" r="13372" b="18492"/>
          <a:stretch/>
        </p:blipFill>
        <p:spPr>
          <a:xfrm>
            <a:off x="356566" y="1700807"/>
            <a:ext cx="11066437" cy="4948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122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B8F324-F6B1-4A56-889E-86BA888766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Our Topics for the year: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677158" y="1628800"/>
            <a:ext cx="10457814" cy="5040560"/>
          </a:xfrm>
        </p:spPr>
        <p:txBody>
          <a:bodyPr>
            <a:noAutofit/>
          </a:bodyPr>
          <a:lstStyle/>
          <a:p>
            <a:r>
              <a:rPr lang="en-GB" sz="2800" dirty="0"/>
              <a:t>Autumn 1 – How am I making History?</a:t>
            </a:r>
          </a:p>
          <a:p>
            <a:r>
              <a:rPr lang="en-GB" sz="2800" dirty="0"/>
              <a:t>Autumn 2 – What is it like here?</a:t>
            </a:r>
          </a:p>
          <a:p>
            <a:endParaRPr lang="en-GB" sz="2800" dirty="0"/>
          </a:p>
          <a:p>
            <a:r>
              <a:rPr lang="en-GB" sz="2800" dirty="0"/>
              <a:t>Spring 1 – How have Toys changed?</a:t>
            </a:r>
          </a:p>
          <a:p>
            <a:r>
              <a:rPr lang="en-GB" sz="2800" dirty="0"/>
              <a:t>Spring 2 – What is the weather like in the UK?</a:t>
            </a:r>
          </a:p>
          <a:p>
            <a:endParaRPr lang="en-GB" sz="2800" dirty="0"/>
          </a:p>
          <a:p>
            <a:r>
              <a:rPr lang="en-GB" sz="2800" dirty="0"/>
              <a:t>Summer 1 – How have explorers changed the world?</a:t>
            </a:r>
          </a:p>
          <a:p>
            <a:r>
              <a:rPr lang="en-GB" sz="2800" dirty="0"/>
              <a:t>Summer 2 - What is it like to live in Shanghai?</a:t>
            </a:r>
          </a:p>
          <a:p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4104937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 Lessons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158" y="1412776"/>
            <a:ext cx="8594429" cy="4896544"/>
          </a:xfrm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pPr marL="342265" indent="-342265"/>
            <a:r>
              <a:rPr lang="en-US" sz="3200" dirty="0"/>
              <a:t>Monday - Indoor PE</a:t>
            </a:r>
          </a:p>
          <a:p>
            <a:pPr marL="342265" indent="-342265"/>
            <a:r>
              <a:rPr lang="en-US" sz="3200" dirty="0">
                <a:solidFill>
                  <a:schemeClr val="tx1"/>
                </a:solidFill>
              </a:rPr>
              <a:t>Friday – Outdoor PE</a:t>
            </a:r>
          </a:p>
          <a:p>
            <a:pPr marL="0" indent="0">
              <a:buNone/>
            </a:pPr>
            <a:endParaRPr lang="en-US" sz="3200" dirty="0"/>
          </a:p>
          <a:p>
            <a:pPr marL="342265" indent="-342265"/>
            <a:r>
              <a:rPr lang="en-US" sz="3200" dirty="0"/>
              <a:t>Correct clothing </a:t>
            </a:r>
            <a:r>
              <a:rPr lang="mr-IN" sz="3200" dirty="0"/>
              <a:t>–</a:t>
            </a:r>
            <a:r>
              <a:rPr lang="en-US" sz="3200" dirty="0"/>
              <a:t> shorts, joggers, house team </a:t>
            </a:r>
            <a:r>
              <a:rPr lang="en-US" sz="3200" dirty="0" err="1"/>
              <a:t>coloured</a:t>
            </a:r>
            <a:r>
              <a:rPr lang="en-US" sz="3200" dirty="0"/>
              <a:t> t-shirt, trainers/</a:t>
            </a:r>
            <a:r>
              <a:rPr lang="en-US" sz="3200" dirty="0" err="1"/>
              <a:t>plimsolls</a:t>
            </a:r>
            <a:r>
              <a:rPr lang="en-US" sz="3200" dirty="0"/>
              <a:t>.</a:t>
            </a:r>
          </a:p>
          <a:p>
            <a:pPr marL="342265" indent="-342265"/>
            <a:endParaRPr lang="en-US" sz="3200" dirty="0"/>
          </a:p>
          <a:p>
            <a:pPr marL="342265" indent="-342265"/>
            <a:r>
              <a:rPr lang="en-US" sz="3200" dirty="0"/>
              <a:t>Socks.</a:t>
            </a:r>
          </a:p>
          <a:p>
            <a:pPr marL="342265" indent="-342265"/>
            <a:r>
              <a:rPr lang="en-US" sz="3200" dirty="0"/>
              <a:t>No earrings. </a:t>
            </a:r>
          </a:p>
          <a:p>
            <a:pPr marL="342265" indent="-342265"/>
            <a:r>
              <a:rPr lang="en-US" sz="3200" dirty="0"/>
              <a:t>Check things fit.</a:t>
            </a:r>
          </a:p>
          <a:p>
            <a:pPr marL="342265" indent="-342265"/>
            <a:r>
              <a:rPr lang="en-US" sz="3200" dirty="0"/>
              <a:t>Leave PE kits in school.</a:t>
            </a:r>
          </a:p>
          <a:p>
            <a:pPr marL="342265" indent="-342265"/>
            <a:r>
              <a:rPr lang="en-US" sz="3200" dirty="0"/>
              <a:t>Name everything please!</a:t>
            </a:r>
          </a:p>
        </p:txBody>
      </p:sp>
    </p:spTree>
    <p:extLst>
      <p:ext uri="{BB962C8B-B14F-4D97-AF65-F5344CB8AC3E}">
        <p14:creationId xmlns:p14="http://schemas.microsoft.com/office/powerpoint/2010/main" val="687278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0D3994-2FAE-4D50-96BB-C889AFDBC6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Reading Expectations…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5539B5-EF65-4AC6-B732-E9C3A5565F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1764" y="1772816"/>
            <a:ext cx="6192688" cy="4267200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342265" indent="-342265"/>
            <a:r>
              <a:rPr lang="en-GB" sz="2400" dirty="0"/>
              <a:t>Reading record – checked daily and needed in school daily.</a:t>
            </a:r>
          </a:p>
          <a:p>
            <a:pPr marL="342265" indent="-342265"/>
            <a:r>
              <a:rPr lang="en-GB" sz="2400" dirty="0"/>
              <a:t>Adult to record in reading diary.</a:t>
            </a:r>
          </a:p>
          <a:p>
            <a:pPr marL="342265" indent="-342265"/>
            <a:r>
              <a:rPr lang="en-GB" sz="2400" dirty="0"/>
              <a:t>10 mins each day.</a:t>
            </a:r>
          </a:p>
          <a:p>
            <a:pPr marL="342265" indent="-342265"/>
            <a:r>
              <a:rPr lang="en-GB" sz="2400" dirty="0"/>
              <a:t>House points for reading.</a:t>
            </a:r>
          </a:p>
          <a:p>
            <a:pPr marL="342265" indent="-342265"/>
            <a:r>
              <a:rPr lang="en-GB" sz="2400" dirty="0"/>
              <a:t>Bug Club books AND online.</a:t>
            </a:r>
          </a:p>
          <a:p>
            <a:pPr marL="342265" indent="-342265"/>
            <a:r>
              <a:rPr lang="en-GB" sz="2400" dirty="0"/>
              <a:t>Adults will support changing their books with them, but try to build responsibility to know when it needs changing.</a:t>
            </a:r>
          </a:p>
          <a:p>
            <a:pPr marL="342265" indent="-342265"/>
            <a:r>
              <a:rPr lang="en-GB" sz="2400" dirty="0"/>
              <a:t>Assessments throughout the year.</a:t>
            </a:r>
          </a:p>
        </p:txBody>
      </p:sp>
      <p:sp>
        <p:nvSpPr>
          <p:cNvPr id="4" name="Rectangle 3"/>
          <p:cNvSpPr/>
          <p:nvPr/>
        </p:nvSpPr>
        <p:spPr>
          <a:xfrm>
            <a:off x="6096000" y="1484784"/>
            <a:ext cx="6092825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2400" u="sng" dirty="0"/>
              <a:t>Some useful techniques: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Shared reading - a page each.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Shadow reading - you read a line, they read the same line back to you.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Reading to your child.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One page a night rule.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Use the Bug Club library to add variety.</a:t>
            </a:r>
          </a:p>
        </p:txBody>
      </p:sp>
    </p:spTree>
    <p:extLst>
      <p:ext uri="{BB962C8B-B14F-4D97-AF65-F5344CB8AC3E}">
        <p14:creationId xmlns:p14="http://schemas.microsoft.com/office/powerpoint/2010/main" val="3957826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84026A-514B-4BB5-B7A8-065353C953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Spellings…TBA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77158" y="1412776"/>
            <a:ext cx="7361470" cy="4628587"/>
          </a:xfrm>
        </p:spPr>
        <p:txBody>
          <a:bodyPr>
            <a:normAutofit/>
          </a:bodyPr>
          <a:lstStyle/>
          <a:p>
            <a:r>
              <a:rPr lang="en-US" sz="3200" dirty="0"/>
              <a:t>Year 1/2 statutory word list (split between year groups).</a:t>
            </a:r>
          </a:p>
          <a:p>
            <a:r>
              <a:rPr lang="en-US" sz="3200" dirty="0"/>
              <a:t>Spelling rules.</a:t>
            </a:r>
          </a:p>
          <a:p>
            <a:r>
              <a:rPr lang="en-US" sz="3200" dirty="0"/>
              <a:t>Spelling test each week.</a:t>
            </a:r>
          </a:p>
          <a:p>
            <a:r>
              <a:rPr lang="en-US" sz="3200" dirty="0"/>
              <a:t>Continue using and applying phonics.</a:t>
            </a:r>
          </a:p>
          <a:p>
            <a:r>
              <a:rPr lang="en-US" sz="3200" dirty="0" err="1"/>
              <a:t>Edshed</a:t>
            </a:r>
            <a:r>
              <a:rPr lang="en-US" sz="3200" dirty="0"/>
              <a:t>.</a:t>
            </a:r>
          </a:p>
          <a:p>
            <a:r>
              <a:rPr lang="en-US" sz="3200" dirty="0"/>
              <a:t>Spellings in home learning book.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093EBB3-59A0-4967-85D4-A81B0954FFE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333" t="18659" r="55303" b="6337"/>
          <a:stretch/>
        </p:blipFill>
        <p:spPr>
          <a:xfrm>
            <a:off x="8398668" y="404664"/>
            <a:ext cx="3456384" cy="504056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408208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84026A-514B-4BB5-B7A8-065353C953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Spelling Arrangements…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77158" y="1412776"/>
            <a:ext cx="9809742" cy="4628587"/>
          </a:xfrm>
        </p:spPr>
        <p:txBody>
          <a:bodyPr>
            <a:normAutofit/>
          </a:bodyPr>
          <a:lstStyle/>
          <a:p>
            <a:r>
              <a:rPr lang="en-US" sz="3200" dirty="0"/>
              <a:t>New spellings handed out on Friday in red spelling book.</a:t>
            </a:r>
          </a:p>
          <a:p>
            <a:r>
              <a:rPr lang="en-US" sz="3200" dirty="0"/>
              <a:t>Practiced throughout the week at home and school.</a:t>
            </a:r>
          </a:p>
          <a:p>
            <a:r>
              <a:rPr lang="en-US" sz="3200" dirty="0"/>
              <a:t>Tested on Thursday – BRING BOOK BACK!</a:t>
            </a:r>
          </a:p>
          <a:p>
            <a:r>
              <a:rPr lang="en-US" sz="3200" dirty="0"/>
              <a:t>Marked ready for new spellings to be handed out.</a:t>
            </a:r>
          </a:p>
        </p:txBody>
      </p:sp>
    </p:spTree>
    <p:extLst>
      <p:ext uri="{BB962C8B-B14F-4D97-AF65-F5344CB8AC3E}">
        <p14:creationId xmlns:p14="http://schemas.microsoft.com/office/powerpoint/2010/main" val="168931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C7975A-B4D8-4BB5-A647-2BFFEAB166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Home Learning…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63454E-982B-4BC2-BD94-F1713A5659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5820" y="1415013"/>
            <a:ext cx="9144000" cy="4822299"/>
          </a:xfrm>
        </p:spPr>
        <p:txBody>
          <a:bodyPr>
            <a:normAutofit/>
          </a:bodyPr>
          <a:lstStyle/>
          <a:p>
            <a:r>
              <a:rPr lang="en-GB" sz="3600" dirty="0"/>
              <a:t>Reading 5x week.</a:t>
            </a:r>
          </a:p>
          <a:p>
            <a:r>
              <a:rPr lang="en-GB" sz="3600" dirty="0"/>
              <a:t>Spellings in red book.</a:t>
            </a:r>
          </a:p>
          <a:p>
            <a:r>
              <a:rPr lang="en-GB" sz="3600" dirty="0" err="1"/>
              <a:t>Edshed</a:t>
            </a:r>
            <a:r>
              <a:rPr lang="en-GB" sz="3600" dirty="0"/>
              <a:t> spellings assignment - TBA.</a:t>
            </a:r>
          </a:p>
          <a:p>
            <a:r>
              <a:rPr lang="en-GB" sz="3600" dirty="0"/>
              <a:t>Home learning grid – TBA.</a:t>
            </a:r>
          </a:p>
        </p:txBody>
      </p:sp>
    </p:spTree>
    <p:extLst>
      <p:ext uri="{BB962C8B-B14F-4D97-AF65-F5344CB8AC3E}">
        <p14:creationId xmlns:p14="http://schemas.microsoft.com/office/powerpoint/2010/main" val="3229164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Facet">
  <a:themeElements>
    <a:clrScheme name="Orange Red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744</TotalTime>
  <Words>620</Words>
  <Application>Microsoft Office PowerPoint</Application>
  <PresentationFormat>Custom</PresentationFormat>
  <Paragraphs>102</Paragraphs>
  <Slides>13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Corbel</vt:lpstr>
      <vt:lpstr>Mangal</vt:lpstr>
      <vt:lpstr>Trebuchet MS</vt:lpstr>
      <vt:lpstr>Wingdings 3</vt:lpstr>
      <vt:lpstr>Facet</vt:lpstr>
      <vt:lpstr>Welcome to Year 1 Meet the Teacher</vt:lpstr>
      <vt:lpstr>Adults we work with…  </vt:lpstr>
      <vt:lpstr>A typical day in Year 1:</vt:lpstr>
      <vt:lpstr>Our Topics for the year:</vt:lpstr>
      <vt:lpstr>PE Lessons </vt:lpstr>
      <vt:lpstr>Reading Expectations… </vt:lpstr>
      <vt:lpstr>Spellings…TBA</vt:lpstr>
      <vt:lpstr>Spelling Arrangements…</vt:lpstr>
      <vt:lpstr>Home Learning…</vt:lpstr>
      <vt:lpstr>Uniform… </vt:lpstr>
      <vt:lpstr>Communication</vt:lpstr>
      <vt:lpstr>Others…</vt:lpstr>
      <vt:lpstr>Any 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Please have a go at this maths problem while you wait.</dc:title>
  <dc:creator>hayley clark</dc:creator>
  <cp:lastModifiedBy>Jessica Newns</cp:lastModifiedBy>
  <cp:revision>206</cp:revision>
  <cp:lastPrinted>2018-09-13T14:56:12Z</cp:lastPrinted>
  <dcterms:created xsi:type="dcterms:W3CDTF">2018-01-13T21:01:56Z</dcterms:created>
  <dcterms:modified xsi:type="dcterms:W3CDTF">2025-09-04T15:28:46Z</dcterms:modified>
</cp:coreProperties>
</file>