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7"/>
  </p:notesMasterIdLst>
  <p:handoutMasterIdLst>
    <p:handoutMasterId r:id="rId18"/>
  </p:handoutMasterIdLst>
  <p:sldIdLst>
    <p:sldId id="256" r:id="rId2"/>
    <p:sldId id="288" r:id="rId3"/>
    <p:sldId id="293" r:id="rId4"/>
    <p:sldId id="294" r:id="rId5"/>
    <p:sldId id="295" r:id="rId6"/>
    <p:sldId id="286" r:id="rId7"/>
    <p:sldId id="280" r:id="rId8"/>
    <p:sldId id="292" r:id="rId9"/>
    <p:sldId id="285" r:id="rId10"/>
    <p:sldId id="277" r:id="rId11"/>
    <p:sldId id="278" r:id="rId12"/>
    <p:sldId id="276" r:id="rId13"/>
    <p:sldId id="290" r:id="rId14"/>
    <p:sldId id="291" r:id="rId15"/>
    <p:sldId id="281" r:id="rId16"/>
  </p:sldIdLst>
  <p:sldSz cx="12188825" cy="6858000"/>
  <p:notesSz cx="10006013" cy="6870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164" userDrawn="1">
          <p15:clr>
            <a:srgbClr val="A4A3A4"/>
          </p15:clr>
        </p15:guide>
        <p15:guide id="2" pos="315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B9B1AD-A114-5BFB-4B01-AC5CEBCEAA12}" v="240" dt="2021-09-03T08:27:10.894"/>
    <p1510:client id="{4BC1BFF2-E08E-46AE-8DBB-BF1D5DBE6B17}" v="13" dt="2021-09-03T15:20:33.374"/>
    <p1510:client id="{70539812-B9F1-4D85-89B2-286244562DF2}" v="47" dt="2021-09-04T22:14:06.715"/>
    <p1510:client id="{F75A8182-E577-46D4-9C72-8883AA55892A}" v="407" dt="2021-09-03T08:16:47.748"/>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6" autoAdjust="0"/>
    <p:restoredTop sz="94599" autoAdjust="0"/>
  </p:normalViewPr>
  <p:slideViewPr>
    <p:cSldViewPr>
      <p:cViewPr varScale="1">
        <p:scale>
          <a:sx n="74" d="100"/>
          <a:sy n="74" d="100"/>
        </p:scale>
        <p:origin x="570" y="72"/>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164"/>
        <p:guide pos="315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4335938" cy="343535"/>
          </a:xfrm>
          <a:prstGeom prst="rect">
            <a:avLst/>
          </a:prstGeom>
        </p:spPr>
        <p:txBody>
          <a:bodyPr vert="horz" lIns="92272" tIns="46136" rIns="92272" bIns="46136" rtlCol="0"/>
          <a:lstStyle>
            <a:lvl1pPr algn="l">
              <a:defRPr sz="1200"/>
            </a:lvl1pPr>
          </a:lstStyle>
          <a:p>
            <a:endParaRPr/>
          </a:p>
        </p:txBody>
      </p:sp>
      <p:sp>
        <p:nvSpPr>
          <p:cNvPr id="3" name="Date Placeholder 2"/>
          <p:cNvSpPr>
            <a:spLocks noGrp="1"/>
          </p:cNvSpPr>
          <p:nvPr>
            <p:ph type="dt" sz="quarter" idx="1"/>
          </p:nvPr>
        </p:nvSpPr>
        <p:spPr>
          <a:xfrm>
            <a:off x="5667764" y="0"/>
            <a:ext cx="4335938" cy="343535"/>
          </a:xfrm>
          <a:prstGeom prst="rect">
            <a:avLst/>
          </a:prstGeom>
        </p:spPr>
        <p:txBody>
          <a:bodyPr vert="horz" lIns="92272" tIns="46136" rIns="92272" bIns="46136" rtlCol="0"/>
          <a:lstStyle>
            <a:lvl1pPr algn="r">
              <a:defRPr sz="1200"/>
            </a:lvl1pPr>
          </a:lstStyle>
          <a:p>
            <a:fld id="{784AA43A-3F76-4A13-9CD6-36134EB429E3}" type="datetimeFigureOut">
              <a:rPr lang="en-US"/>
              <a:t>9/3/2025</a:t>
            </a:fld>
            <a:endParaRPr/>
          </a:p>
        </p:txBody>
      </p:sp>
      <p:sp>
        <p:nvSpPr>
          <p:cNvPr id="4" name="Footer Placeholder 3"/>
          <p:cNvSpPr>
            <a:spLocks noGrp="1"/>
          </p:cNvSpPr>
          <p:nvPr>
            <p:ph type="ftr" sz="quarter" idx="2"/>
          </p:nvPr>
        </p:nvSpPr>
        <p:spPr>
          <a:xfrm>
            <a:off x="5" y="6525973"/>
            <a:ext cx="4335938" cy="343535"/>
          </a:xfrm>
          <a:prstGeom prst="rect">
            <a:avLst/>
          </a:prstGeom>
        </p:spPr>
        <p:txBody>
          <a:bodyPr vert="horz" lIns="92272" tIns="46136" rIns="92272" bIns="46136" rtlCol="0" anchor="b"/>
          <a:lstStyle>
            <a:lvl1pPr algn="l">
              <a:defRPr sz="1200"/>
            </a:lvl1pPr>
          </a:lstStyle>
          <a:p>
            <a:endParaRPr/>
          </a:p>
        </p:txBody>
      </p:sp>
      <p:sp>
        <p:nvSpPr>
          <p:cNvPr id="5" name="Slide Number Placeholder 4"/>
          <p:cNvSpPr>
            <a:spLocks noGrp="1"/>
          </p:cNvSpPr>
          <p:nvPr>
            <p:ph type="sldNum" sz="quarter" idx="3"/>
          </p:nvPr>
        </p:nvSpPr>
        <p:spPr>
          <a:xfrm>
            <a:off x="5667764" y="6525973"/>
            <a:ext cx="4335938" cy="343535"/>
          </a:xfrm>
          <a:prstGeom prst="rect">
            <a:avLst/>
          </a:prstGeom>
        </p:spPr>
        <p:txBody>
          <a:bodyPr vert="horz" lIns="92272" tIns="46136" rIns="92272" bIns="46136"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4335938" cy="343535"/>
          </a:xfrm>
          <a:prstGeom prst="rect">
            <a:avLst/>
          </a:prstGeom>
        </p:spPr>
        <p:txBody>
          <a:bodyPr vert="horz" lIns="92272" tIns="46136" rIns="92272" bIns="46136" rtlCol="0"/>
          <a:lstStyle>
            <a:lvl1pPr algn="l">
              <a:defRPr sz="1200"/>
            </a:lvl1pPr>
          </a:lstStyle>
          <a:p>
            <a:endParaRPr/>
          </a:p>
        </p:txBody>
      </p:sp>
      <p:sp>
        <p:nvSpPr>
          <p:cNvPr id="3" name="Date Placeholder 2"/>
          <p:cNvSpPr>
            <a:spLocks noGrp="1"/>
          </p:cNvSpPr>
          <p:nvPr>
            <p:ph type="dt" idx="1"/>
          </p:nvPr>
        </p:nvSpPr>
        <p:spPr>
          <a:xfrm>
            <a:off x="5667764" y="0"/>
            <a:ext cx="4335938" cy="343535"/>
          </a:xfrm>
          <a:prstGeom prst="rect">
            <a:avLst/>
          </a:prstGeom>
        </p:spPr>
        <p:txBody>
          <a:bodyPr vert="horz" lIns="92272" tIns="46136" rIns="92272" bIns="46136" rtlCol="0"/>
          <a:lstStyle>
            <a:lvl1pPr algn="r">
              <a:defRPr sz="1200"/>
            </a:lvl1pPr>
          </a:lstStyle>
          <a:p>
            <a:fld id="{5F674A4F-2B7A-4ECB-A400-260B2FFC03C1}" type="datetimeFigureOut">
              <a:rPr lang="en-US"/>
              <a:t>9/3/2025</a:t>
            </a:fld>
            <a:endParaRPr/>
          </a:p>
        </p:txBody>
      </p:sp>
      <p:sp>
        <p:nvSpPr>
          <p:cNvPr id="4" name="Slide Image Placeholder 3"/>
          <p:cNvSpPr>
            <a:spLocks noGrp="1" noRot="1" noChangeAspect="1"/>
          </p:cNvSpPr>
          <p:nvPr>
            <p:ph type="sldImg" idx="2"/>
          </p:nvPr>
        </p:nvSpPr>
        <p:spPr>
          <a:xfrm>
            <a:off x="2713038" y="515938"/>
            <a:ext cx="4579937" cy="2576512"/>
          </a:xfrm>
          <a:prstGeom prst="rect">
            <a:avLst/>
          </a:prstGeom>
          <a:noFill/>
          <a:ln w="12700">
            <a:solidFill>
              <a:prstClr val="black"/>
            </a:solidFill>
          </a:ln>
        </p:spPr>
        <p:txBody>
          <a:bodyPr vert="horz" lIns="92272" tIns="46136" rIns="92272" bIns="46136" rtlCol="0" anchor="ctr"/>
          <a:lstStyle/>
          <a:p>
            <a:endParaRPr/>
          </a:p>
        </p:txBody>
      </p:sp>
      <p:sp>
        <p:nvSpPr>
          <p:cNvPr id="5" name="Notes Placeholder 4"/>
          <p:cNvSpPr>
            <a:spLocks noGrp="1"/>
          </p:cNvSpPr>
          <p:nvPr>
            <p:ph type="body" sz="quarter" idx="3"/>
          </p:nvPr>
        </p:nvSpPr>
        <p:spPr>
          <a:xfrm>
            <a:off x="1000603" y="3263584"/>
            <a:ext cx="8004810" cy="3091815"/>
          </a:xfrm>
          <a:prstGeom prst="rect">
            <a:avLst/>
          </a:prstGeom>
        </p:spPr>
        <p:txBody>
          <a:bodyPr vert="horz" lIns="92272" tIns="46136" rIns="92272" bIns="46136"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5" y="6525973"/>
            <a:ext cx="4335938" cy="343535"/>
          </a:xfrm>
          <a:prstGeom prst="rect">
            <a:avLst/>
          </a:prstGeom>
        </p:spPr>
        <p:txBody>
          <a:bodyPr vert="horz" lIns="92272" tIns="46136" rIns="92272" bIns="46136" rtlCol="0" anchor="b"/>
          <a:lstStyle>
            <a:lvl1pPr algn="l">
              <a:defRPr sz="1200"/>
            </a:lvl1pPr>
          </a:lstStyle>
          <a:p>
            <a:endParaRPr/>
          </a:p>
        </p:txBody>
      </p:sp>
      <p:sp>
        <p:nvSpPr>
          <p:cNvPr id="7" name="Slide Number Placeholder 6"/>
          <p:cNvSpPr>
            <a:spLocks noGrp="1"/>
          </p:cNvSpPr>
          <p:nvPr>
            <p:ph type="sldNum" sz="quarter" idx="5"/>
          </p:nvPr>
        </p:nvSpPr>
        <p:spPr>
          <a:xfrm>
            <a:off x="5667764" y="6525973"/>
            <a:ext cx="4335938" cy="343535"/>
          </a:xfrm>
          <a:prstGeom prst="rect">
            <a:avLst/>
          </a:prstGeom>
        </p:spPr>
        <p:txBody>
          <a:bodyPr vert="horz" lIns="92272" tIns="46136" rIns="92272" bIns="46136"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1</a:t>
            </a:fld>
            <a:endParaRPr lang="en-GB"/>
          </a:p>
        </p:txBody>
      </p:sp>
    </p:spTree>
    <p:extLst>
      <p:ext uri="{BB962C8B-B14F-4D97-AF65-F5344CB8AC3E}">
        <p14:creationId xmlns:p14="http://schemas.microsoft.com/office/powerpoint/2010/main" val="535865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7</a:t>
            </a:fld>
            <a:endParaRPr lang="en-GB"/>
          </a:p>
        </p:txBody>
      </p:sp>
    </p:spTree>
    <p:extLst>
      <p:ext uri="{BB962C8B-B14F-4D97-AF65-F5344CB8AC3E}">
        <p14:creationId xmlns:p14="http://schemas.microsoft.com/office/powerpoint/2010/main" val="272328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8</a:t>
            </a:fld>
            <a:endParaRPr lang="en-GB"/>
          </a:p>
        </p:txBody>
      </p:sp>
    </p:spTree>
    <p:extLst>
      <p:ext uri="{BB962C8B-B14F-4D97-AF65-F5344CB8AC3E}">
        <p14:creationId xmlns:p14="http://schemas.microsoft.com/office/powerpoint/2010/main" val="38526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10</a:t>
            </a:fld>
            <a:endParaRPr lang="en-GB"/>
          </a:p>
        </p:txBody>
      </p:sp>
    </p:spTree>
    <p:extLst>
      <p:ext uri="{BB962C8B-B14F-4D97-AF65-F5344CB8AC3E}">
        <p14:creationId xmlns:p14="http://schemas.microsoft.com/office/powerpoint/2010/main" val="1094033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11</a:t>
            </a:fld>
            <a:endParaRPr lang="en-GB"/>
          </a:p>
        </p:txBody>
      </p:sp>
    </p:spTree>
    <p:extLst>
      <p:ext uri="{BB962C8B-B14F-4D97-AF65-F5344CB8AC3E}">
        <p14:creationId xmlns:p14="http://schemas.microsoft.com/office/powerpoint/2010/main" val="6775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12</a:t>
            </a:fld>
            <a:endParaRPr lang="en-GB"/>
          </a:p>
        </p:txBody>
      </p:sp>
    </p:spTree>
    <p:extLst>
      <p:ext uri="{BB962C8B-B14F-4D97-AF65-F5344CB8AC3E}">
        <p14:creationId xmlns:p14="http://schemas.microsoft.com/office/powerpoint/2010/main" val="4029611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F2A70B-78F2-4DCF-B53B-C990D2FAFB8A}" type="slidenum">
              <a:rPr lang="en-GB" smtClean="0"/>
              <a:t>15</a:t>
            </a:fld>
            <a:endParaRPr lang="en-GB"/>
          </a:p>
        </p:txBody>
      </p:sp>
    </p:spTree>
    <p:extLst>
      <p:ext uri="{BB962C8B-B14F-4D97-AF65-F5344CB8AC3E}">
        <p14:creationId xmlns:p14="http://schemas.microsoft.com/office/powerpoint/2010/main" val="3923960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smtClean="0"/>
              <a:t>Click to edit Master title style</a:t>
            </a:r>
            <a:endParaRPr lang="en-GB"/>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BDF68E2-58F2-4D09-BE8B-E3BD06533059}" type="datetimeFigureOut">
              <a:rPr lang="en-US" smtClean="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01368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FE8FB1-0A7A-443E-AAF7-31D4FA1AA312}"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3491038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FE8FB1-0A7A-443E-AAF7-31D4FA1AA312}"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2109850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FE8FB1-0A7A-443E-AAF7-31D4FA1AA312}"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BA54BD-C84D-46CE-8B72-31BFB26ABA43}" type="slidenum">
              <a:rPr lang="en-GB" smtClean="0"/>
              <a:t>‹#›</a:t>
            </a:fld>
            <a:endParaRPr lang="en-GB" dirty="0"/>
          </a:p>
        </p:txBody>
      </p:sp>
    </p:spTree>
    <p:extLst>
      <p:ext uri="{BB962C8B-B14F-4D97-AF65-F5344CB8AC3E}">
        <p14:creationId xmlns:p14="http://schemas.microsoft.com/office/powerpoint/2010/main" val="328955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smtClean="0"/>
              <a:t>Click to edit Master title style</a:t>
            </a:r>
            <a:endParaRPr lang="en-GB"/>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350254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7982" y="1825625"/>
            <a:ext cx="5180251"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0592" y="1825625"/>
            <a:ext cx="5180251"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AFE8FB1-0A7A-443E-AAF7-31D4FA1AA312}"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3806551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AFE8FB1-0A7A-443E-AAF7-31D4FA1AA312}"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962562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FE8FB1-0A7A-443E-AAF7-31D4FA1AA312}"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2403681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3254522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smtClean="0"/>
              <a:t>Click to edit Master title style</a:t>
            </a:r>
            <a:endParaRPr lang="en-GB"/>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2624186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smtClean="0"/>
              <a:t>Click to edit Master title style</a:t>
            </a:r>
            <a:endParaRPr lang="en-GB"/>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GB"/>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A54BD-C84D-46CE-8B72-31BFB26ABA43}" type="slidenum">
              <a:rPr lang="en-GB" smtClean="0"/>
              <a:t>‹#›</a:t>
            </a:fld>
            <a:endParaRPr lang="en-GB"/>
          </a:p>
        </p:txBody>
      </p:sp>
    </p:spTree>
    <p:extLst>
      <p:ext uri="{BB962C8B-B14F-4D97-AF65-F5344CB8AC3E}">
        <p14:creationId xmlns:p14="http://schemas.microsoft.com/office/powerpoint/2010/main" val="1104889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E8FB1-0A7A-443E-AAF7-31D4FA1AA312}" type="datetimeFigureOut">
              <a:rPr lang="en-US" smtClean="0"/>
              <a:pPr/>
              <a:t>9/3/2025</a:t>
            </a:fld>
            <a:endParaRPr lang="en-US" dirty="0"/>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3673921457"/>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740" y="3789040"/>
            <a:ext cx="4189480" cy="1400758"/>
          </a:xfrm>
        </p:spPr>
        <p:txBody>
          <a:bodyPr>
            <a:normAutofit fontScale="90000"/>
          </a:bodyPr>
          <a:lstStyle/>
          <a:p>
            <a:r>
              <a:rPr lang="en-US" sz="3600" dirty="0">
                <a:solidFill>
                  <a:srgbClr val="FFFF00"/>
                </a:solidFill>
                <a:latin typeface="Comic Sans MS" panose="030F0702030302020204" pitchFamily="66" charset="0"/>
              </a:rPr>
              <a:t>Good Morning </a:t>
            </a:r>
            <a:r>
              <a:rPr lang="en-US" sz="3600" dirty="0">
                <a:latin typeface="Comic Sans MS" panose="030F0702030302020204" pitchFamily="66" charset="0"/>
              </a:rPr>
              <a:t/>
            </a:r>
            <a:br>
              <a:rPr lang="en-US" sz="3600" dirty="0">
                <a:latin typeface="Comic Sans MS" panose="030F0702030302020204" pitchFamily="66" charset="0"/>
              </a:rPr>
            </a:br>
            <a:r>
              <a:rPr lang="en-US" sz="3600" dirty="0">
                <a:latin typeface="Comic Sans MS" panose="030F0702030302020204" pitchFamily="66" charset="0"/>
              </a:rPr>
              <a:t/>
            </a:r>
            <a:br>
              <a:rPr lang="en-US" sz="3600" dirty="0">
                <a:latin typeface="Comic Sans MS" panose="030F0702030302020204" pitchFamily="66" charset="0"/>
              </a:rPr>
            </a:br>
            <a:r>
              <a:rPr lang="en-US" sz="3600" dirty="0">
                <a:latin typeface="Comic Sans MS" panose="030F0702030302020204" pitchFamily="66" charset="0"/>
              </a:rPr>
              <a:t/>
            </a:r>
            <a:br>
              <a:rPr lang="en-US" sz="3600" dirty="0">
                <a:latin typeface="Comic Sans MS" panose="030F0702030302020204" pitchFamily="66" charset="0"/>
              </a:rPr>
            </a:br>
            <a:r>
              <a:rPr lang="en-US" sz="3600" dirty="0">
                <a:latin typeface="Comic Sans MS" panose="030F0702030302020204" pitchFamily="66" charset="0"/>
              </a:rPr>
              <a:t>Please have </a:t>
            </a:r>
            <a:br>
              <a:rPr lang="en-US" sz="3600" dirty="0">
                <a:latin typeface="Comic Sans MS" panose="030F0702030302020204" pitchFamily="66" charset="0"/>
              </a:rPr>
            </a:br>
            <a:r>
              <a:rPr lang="en-US" sz="3600" dirty="0">
                <a:latin typeface="Comic Sans MS" panose="030F0702030302020204" pitchFamily="66" charset="0"/>
              </a:rPr>
              <a:t>a go at this </a:t>
            </a:r>
            <a:br>
              <a:rPr lang="en-US" sz="3600" dirty="0">
                <a:latin typeface="Comic Sans MS" panose="030F0702030302020204" pitchFamily="66" charset="0"/>
              </a:rPr>
            </a:br>
            <a:r>
              <a:rPr lang="en-US" sz="3600" dirty="0" err="1">
                <a:latin typeface="Comic Sans MS" panose="030F0702030302020204" pitchFamily="66" charset="0"/>
              </a:rPr>
              <a:t>Maths</a:t>
            </a:r>
            <a:r>
              <a:rPr lang="en-US" sz="3600" dirty="0">
                <a:latin typeface="Comic Sans MS" panose="030F0702030302020204" pitchFamily="66" charset="0"/>
              </a:rPr>
              <a:t> </a:t>
            </a:r>
            <a:br>
              <a:rPr lang="en-US" sz="3600" dirty="0">
                <a:latin typeface="Comic Sans MS" panose="030F0702030302020204" pitchFamily="66" charset="0"/>
              </a:rPr>
            </a:br>
            <a:r>
              <a:rPr lang="en-US" sz="3600" dirty="0">
                <a:latin typeface="Comic Sans MS" panose="030F0702030302020204" pitchFamily="66" charset="0"/>
              </a:rPr>
              <a:t>problem </a:t>
            </a:r>
            <a:br>
              <a:rPr lang="en-US" sz="3600" dirty="0">
                <a:latin typeface="Comic Sans MS" panose="030F0702030302020204" pitchFamily="66" charset="0"/>
              </a:rPr>
            </a:br>
            <a:r>
              <a:rPr lang="en-US" sz="3600" dirty="0">
                <a:latin typeface="Comic Sans MS" panose="030F0702030302020204" pitchFamily="66" charset="0"/>
              </a:rPr>
              <a:t>while you wait.</a:t>
            </a:r>
          </a:p>
        </p:txBody>
      </p:sp>
      <p:sp>
        <p:nvSpPr>
          <p:cNvPr id="7" name="AutoShape 2" descr="Image result for sweets">
            <a:extLst>
              <a:ext uri="{FF2B5EF4-FFF2-40B4-BE49-F238E27FC236}">
                <a16:creationId xmlns="" xmlns:a16="http://schemas.microsoft.com/office/drawing/2014/main" id="{1DFB93FF-8C6E-4C99-9FCE-6023B27CD4A3}"/>
              </a:ext>
            </a:extLst>
          </p:cNvPr>
          <p:cNvSpPr>
            <a:spLocks noChangeAspect="1" noChangeArrowheads="1"/>
          </p:cNvSpPr>
          <p:nvPr/>
        </p:nvSpPr>
        <p:spPr bwMode="auto">
          <a:xfrm>
            <a:off x="4899025" y="2533650"/>
            <a:ext cx="2390775" cy="17907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a:extLst>
              <a:ext uri="{FF2B5EF4-FFF2-40B4-BE49-F238E27FC236}">
                <a16:creationId xmlns="" xmlns:a16="http://schemas.microsoft.com/office/drawing/2014/main" id="{FF7F619E-AEC2-4AA6-96B8-D4EC255AB357}"/>
              </a:ext>
            </a:extLst>
          </p:cNvPr>
          <p:cNvPicPr>
            <a:picLocks noChangeAspect="1"/>
          </p:cNvPicPr>
          <p:nvPr/>
        </p:nvPicPr>
        <p:blipFill>
          <a:blip r:embed="rId3"/>
          <a:stretch>
            <a:fillRect/>
          </a:stretch>
        </p:blipFill>
        <p:spPr>
          <a:xfrm>
            <a:off x="1989956" y="386373"/>
            <a:ext cx="1387693" cy="903498"/>
          </a:xfrm>
          <a:prstGeom prst="rect">
            <a:avLst/>
          </a:prstGeom>
        </p:spPr>
      </p:pic>
      <p:pic>
        <p:nvPicPr>
          <p:cNvPr id="3" name="Picture 2"/>
          <p:cNvPicPr>
            <a:picLocks noChangeAspect="1"/>
          </p:cNvPicPr>
          <p:nvPr/>
        </p:nvPicPr>
        <p:blipFill>
          <a:blip r:embed="rId4"/>
          <a:stretch>
            <a:fillRect/>
          </a:stretch>
        </p:blipFill>
        <p:spPr>
          <a:xfrm>
            <a:off x="5590356" y="838122"/>
            <a:ext cx="5553075" cy="5353050"/>
          </a:xfrm>
          <a:prstGeom prst="rect">
            <a:avLst/>
          </a:prstGeom>
        </p:spPr>
      </p:pic>
      <p:pic>
        <p:nvPicPr>
          <p:cNvPr id="6" name="Picture 5"/>
          <p:cNvPicPr>
            <a:picLocks noChangeAspect="1"/>
          </p:cNvPicPr>
          <p:nvPr/>
        </p:nvPicPr>
        <p:blipFill>
          <a:blip r:embed="rId5"/>
          <a:stretch>
            <a:fillRect/>
          </a:stretch>
        </p:blipFill>
        <p:spPr>
          <a:xfrm>
            <a:off x="5230316" y="-12008"/>
            <a:ext cx="6723529" cy="6858000"/>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84026A-514B-4BB5-B7A8-065353C95339}"/>
              </a:ext>
            </a:extLst>
          </p:cNvPr>
          <p:cNvSpPr>
            <a:spLocks noGrp="1"/>
          </p:cNvSpPr>
          <p:nvPr>
            <p:ph type="title"/>
          </p:nvPr>
        </p:nvSpPr>
        <p:spPr>
          <a:xfrm>
            <a:off x="621804" y="274638"/>
            <a:ext cx="10044608" cy="1020762"/>
          </a:xfrm>
        </p:spPr>
        <p:txBody>
          <a:bodyPr/>
          <a:lstStyle/>
          <a:p>
            <a:r>
              <a:rPr lang="en-GB" dirty="0">
                <a:latin typeface="HfW cursive" panose="00000500000000000000" pitchFamily="2" charset="0"/>
              </a:rPr>
              <a:t>Common exception words</a:t>
            </a:r>
          </a:p>
        </p:txBody>
      </p:sp>
      <p:sp>
        <p:nvSpPr>
          <p:cNvPr id="3" name="Content Placeholder 2">
            <a:extLst>
              <a:ext uri="{FF2B5EF4-FFF2-40B4-BE49-F238E27FC236}">
                <a16:creationId xmlns="" xmlns:a16="http://schemas.microsoft.com/office/drawing/2014/main" id="{82CCE482-5717-484A-B7C3-06589AADBBE6}"/>
              </a:ext>
            </a:extLst>
          </p:cNvPr>
          <p:cNvSpPr>
            <a:spLocks noGrp="1"/>
          </p:cNvSpPr>
          <p:nvPr>
            <p:ph idx="1"/>
          </p:nvPr>
        </p:nvSpPr>
        <p:spPr>
          <a:xfrm>
            <a:off x="549796" y="1556792"/>
            <a:ext cx="9144000" cy="1956048"/>
          </a:xfrm>
        </p:spPr>
        <p:txBody>
          <a:bodyPr/>
          <a:lstStyle/>
          <a:p>
            <a:pPr marL="0" indent="0">
              <a:buNone/>
            </a:pPr>
            <a:r>
              <a:rPr lang="en-GB" dirty="0">
                <a:latin typeface="HfW cursive" panose="00000500000000000000" pitchFamily="2" charset="0"/>
              </a:rPr>
              <a:t>These are the words the government expect the children to be able to use and spell correctly in Year 1 and year 2</a:t>
            </a:r>
          </a:p>
        </p:txBody>
      </p:sp>
      <p:pic>
        <p:nvPicPr>
          <p:cNvPr id="7" name="Picture 6" descr="A chart of the same year&#10;&#10;Description automatically generated with medium confidence">
            <a:extLst>
              <a:ext uri="{FF2B5EF4-FFF2-40B4-BE49-F238E27FC236}">
                <a16:creationId xmlns="" xmlns:a16="http://schemas.microsoft.com/office/drawing/2014/main" id="{3137E8C0-137B-F4C2-0F31-A020B14D57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852" y="3109130"/>
            <a:ext cx="5040560" cy="3563834"/>
          </a:xfrm>
          <a:prstGeom prst="rect">
            <a:avLst/>
          </a:prstGeom>
        </p:spPr>
      </p:pic>
    </p:spTree>
    <p:extLst>
      <p:ext uri="{BB962C8B-B14F-4D97-AF65-F5344CB8AC3E}">
        <p14:creationId xmlns:p14="http://schemas.microsoft.com/office/powerpoint/2010/main" val="1408208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A093EBB3-59A0-4967-85D4-A81B0954FFE2}"/>
              </a:ext>
            </a:extLst>
          </p:cNvPr>
          <p:cNvPicPr>
            <a:picLocks noChangeAspect="1"/>
          </p:cNvPicPr>
          <p:nvPr/>
        </p:nvPicPr>
        <p:blipFill>
          <a:blip r:embed="rId3"/>
          <a:stretch>
            <a:fillRect/>
          </a:stretch>
        </p:blipFill>
        <p:spPr>
          <a:xfrm>
            <a:off x="1701924" y="0"/>
            <a:ext cx="9505056" cy="6720372"/>
          </a:xfrm>
          <a:prstGeom prst="rect">
            <a:avLst/>
          </a:prstGeom>
        </p:spPr>
      </p:pic>
    </p:spTree>
    <p:extLst>
      <p:ext uri="{BB962C8B-B14F-4D97-AF65-F5344CB8AC3E}">
        <p14:creationId xmlns:p14="http://schemas.microsoft.com/office/powerpoint/2010/main" val="247440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C7975A-B4D8-4BB5-A647-2BFFEAB166EF}"/>
              </a:ext>
            </a:extLst>
          </p:cNvPr>
          <p:cNvSpPr>
            <a:spLocks noGrp="1"/>
          </p:cNvSpPr>
          <p:nvPr>
            <p:ph type="title"/>
          </p:nvPr>
        </p:nvSpPr>
        <p:spPr>
          <a:xfrm>
            <a:off x="621804" y="188640"/>
            <a:ext cx="9903418" cy="1905000"/>
          </a:xfrm>
        </p:spPr>
        <p:txBody>
          <a:bodyPr/>
          <a:lstStyle/>
          <a:p>
            <a:r>
              <a:rPr lang="en-GB" dirty="0">
                <a:latin typeface="HfW cursive" panose="00000500000000000000" pitchFamily="2" charset="0"/>
              </a:rPr>
              <a:t>Home </a:t>
            </a:r>
            <a:r>
              <a:rPr lang="en-GB" dirty="0" smtClean="0">
                <a:latin typeface="HfW cursive" panose="00000500000000000000" pitchFamily="2" charset="0"/>
              </a:rPr>
              <a:t>Learning</a:t>
            </a:r>
            <a:endParaRPr lang="en-GB" dirty="0">
              <a:latin typeface="HfW cursive" panose="00000500000000000000" pitchFamily="2" charset="0"/>
            </a:endParaRPr>
          </a:p>
        </p:txBody>
      </p:sp>
      <p:sp>
        <p:nvSpPr>
          <p:cNvPr id="3" name="Content Placeholder 2">
            <a:extLst>
              <a:ext uri="{FF2B5EF4-FFF2-40B4-BE49-F238E27FC236}">
                <a16:creationId xmlns="" xmlns:a16="http://schemas.microsoft.com/office/drawing/2014/main" id="{C063454E-982B-4BC2-BD94-F1713A5659EE}"/>
              </a:ext>
            </a:extLst>
          </p:cNvPr>
          <p:cNvSpPr>
            <a:spLocks noGrp="1"/>
          </p:cNvSpPr>
          <p:nvPr>
            <p:ph idx="1"/>
          </p:nvPr>
        </p:nvSpPr>
        <p:spPr>
          <a:xfrm>
            <a:off x="189756" y="1967875"/>
            <a:ext cx="9144000" cy="4267200"/>
          </a:xfrm>
        </p:spPr>
        <p:txBody>
          <a:bodyPr>
            <a:normAutofit fontScale="77500" lnSpcReduction="20000"/>
          </a:bodyPr>
          <a:lstStyle/>
          <a:p>
            <a:pPr>
              <a:buFontTx/>
              <a:buChar char="-"/>
            </a:pPr>
            <a:r>
              <a:rPr lang="en-GB" dirty="0">
                <a:latin typeface="HfW cursive" panose="00000500000000000000" pitchFamily="2" charset="0"/>
              </a:rPr>
              <a:t>Provides children with time to extend and reflect on the learning they have covered</a:t>
            </a:r>
          </a:p>
          <a:p>
            <a:pPr>
              <a:buFontTx/>
              <a:buChar char="-"/>
            </a:pPr>
            <a:r>
              <a:rPr lang="en-GB" dirty="0">
                <a:latin typeface="HfW cursive" panose="00000500000000000000" pitchFamily="2" charset="0"/>
              </a:rPr>
              <a:t>Allows for opportunities for the children to work collaboratively with family members to produce a piece of work</a:t>
            </a:r>
          </a:p>
          <a:p>
            <a:pPr>
              <a:buFontTx/>
              <a:buChar char="-"/>
            </a:pPr>
            <a:r>
              <a:rPr lang="en-GB" dirty="0">
                <a:latin typeface="HfW cursive" panose="00000500000000000000" pitchFamily="2" charset="0"/>
              </a:rPr>
              <a:t>Prepares the children for the routine of having to produce homework further on in their school life</a:t>
            </a:r>
          </a:p>
          <a:p>
            <a:pPr>
              <a:buFontTx/>
              <a:buChar char="-"/>
            </a:pPr>
            <a:r>
              <a:rPr lang="en-GB" dirty="0">
                <a:latin typeface="HfW cursive" panose="00000500000000000000" pitchFamily="2" charset="0"/>
              </a:rPr>
              <a:t>Spellings provide extra opportunities to practice the words they will be using in their </a:t>
            </a:r>
            <a:r>
              <a:rPr lang="en-GB" dirty="0" smtClean="0">
                <a:latin typeface="HfW cursive" panose="00000500000000000000" pitchFamily="2" charset="0"/>
              </a:rPr>
              <a:t>writing</a:t>
            </a:r>
          </a:p>
          <a:p>
            <a:pPr>
              <a:buFontTx/>
              <a:buChar char="-"/>
            </a:pPr>
            <a:endParaRPr lang="en-GB" dirty="0">
              <a:latin typeface="HfW cursive" panose="00000500000000000000" pitchFamily="2" charset="0"/>
            </a:endParaRPr>
          </a:p>
          <a:p>
            <a:pPr>
              <a:buFontTx/>
              <a:buChar char="-"/>
            </a:pPr>
            <a:endParaRPr lang="en-GB" dirty="0" smtClean="0">
              <a:solidFill>
                <a:srgbClr val="00B0F0"/>
              </a:solidFill>
              <a:latin typeface="HfW cursive" panose="00000500000000000000" pitchFamily="2" charset="0"/>
            </a:endParaRPr>
          </a:p>
          <a:p>
            <a:pPr marL="0" indent="0">
              <a:buNone/>
            </a:pPr>
            <a:r>
              <a:rPr lang="en-GB" dirty="0" smtClean="0">
                <a:solidFill>
                  <a:srgbClr val="00B0F0"/>
                </a:solidFill>
                <a:latin typeface="HfW cursive" panose="00000500000000000000" pitchFamily="2" charset="0"/>
              </a:rPr>
              <a:t>  Home learning grids and curriculum overviews </a:t>
            </a:r>
          </a:p>
          <a:p>
            <a:pPr marL="0" indent="0">
              <a:buNone/>
            </a:pPr>
            <a:r>
              <a:rPr lang="en-GB" dirty="0">
                <a:solidFill>
                  <a:srgbClr val="00B0F0"/>
                </a:solidFill>
                <a:latin typeface="HfW cursive" panose="00000500000000000000" pitchFamily="2" charset="0"/>
              </a:rPr>
              <a:t> </a:t>
            </a:r>
            <a:r>
              <a:rPr lang="en-GB" dirty="0" smtClean="0">
                <a:solidFill>
                  <a:srgbClr val="00B0F0"/>
                </a:solidFill>
                <a:latin typeface="HfW cursive" panose="00000500000000000000" pitchFamily="2" charset="0"/>
              </a:rPr>
              <a:t> will be handed out at the end of next week </a:t>
            </a:r>
            <a:endParaRPr lang="en-GB" dirty="0">
              <a:solidFill>
                <a:srgbClr val="00B0F0"/>
              </a:solidFill>
              <a:latin typeface="HfW cursive" panose="00000500000000000000" pitchFamily="2" charset="0"/>
            </a:endParaRPr>
          </a:p>
          <a:p>
            <a:pPr>
              <a:buFontTx/>
              <a:buChar char="-"/>
            </a:pPr>
            <a:endParaRPr lang="en-GB" dirty="0"/>
          </a:p>
        </p:txBody>
      </p:sp>
      <p:pic>
        <p:nvPicPr>
          <p:cNvPr id="5" name="Picture 4">
            <a:extLst>
              <a:ext uri="{FF2B5EF4-FFF2-40B4-BE49-F238E27FC236}">
                <a16:creationId xmlns="" xmlns:a16="http://schemas.microsoft.com/office/drawing/2014/main" id="{46D22F23-DE01-40ED-8B01-4C684C852E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7922" y="4869160"/>
            <a:ext cx="2330390" cy="1613347"/>
          </a:xfrm>
          <a:prstGeom prst="rect">
            <a:avLst/>
          </a:prstGeom>
        </p:spPr>
      </p:pic>
    </p:spTree>
    <p:extLst>
      <p:ext uri="{BB962C8B-B14F-4D97-AF65-F5344CB8AC3E}">
        <p14:creationId xmlns:p14="http://schemas.microsoft.com/office/powerpoint/2010/main" val="3229164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433C5D-C657-43E1-8F47-1B844A1D9BA1}"/>
              </a:ext>
            </a:extLst>
          </p:cNvPr>
          <p:cNvSpPr>
            <a:spLocks noGrp="1"/>
          </p:cNvSpPr>
          <p:nvPr>
            <p:ph type="title"/>
          </p:nvPr>
        </p:nvSpPr>
        <p:spPr/>
        <p:txBody>
          <a:bodyPr/>
          <a:lstStyle/>
          <a:p>
            <a:r>
              <a:rPr lang="en-GB" dirty="0"/>
              <a:t>Home learning </a:t>
            </a:r>
          </a:p>
        </p:txBody>
      </p:sp>
      <p:sp>
        <p:nvSpPr>
          <p:cNvPr id="3" name="Content Placeholder 2">
            <a:extLst>
              <a:ext uri="{FF2B5EF4-FFF2-40B4-BE49-F238E27FC236}">
                <a16:creationId xmlns="" xmlns:a16="http://schemas.microsoft.com/office/drawing/2014/main" id="{83337F08-C322-4566-A75E-DD5A23FC8BAA}"/>
              </a:ext>
            </a:extLst>
          </p:cNvPr>
          <p:cNvSpPr>
            <a:spLocks noGrp="1"/>
          </p:cNvSpPr>
          <p:nvPr>
            <p:ph idx="1"/>
          </p:nvPr>
        </p:nvSpPr>
        <p:spPr>
          <a:xfrm>
            <a:off x="765820" y="1916832"/>
            <a:ext cx="10441160" cy="4267200"/>
          </a:xfrm>
        </p:spPr>
        <p:txBody>
          <a:bodyPr vert="horz" lIns="91440" tIns="45720" rIns="91440" bIns="45720" rtlCol="0" anchor="t">
            <a:noAutofit/>
          </a:bodyPr>
          <a:lstStyle/>
          <a:p>
            <a:r>
              <a:rPr lang="en-GB" sz="2400" dirty="0">
                <a:latin typeface="HfW cursive" panose="00000500000000000000" pitchFamily="2" charset="0"/>
              </a:rPr>
              <a:t>Bug club reading and phonics activities - specific to your child’s reading stage</a:t>
            </a:r>
          </a:p>
          <a:p>
            <a:r>
              <a:rPr lang="en-GB" sz="2400" dirty="0">
                <a:latin typeface="HfW cursive" panose="00000500000000000000" pitchFamily="2" charset="0"/>
              </a:rPr>
              <a:t>Spelling shed- log in details will be given out. Year 1 will start spellings after Christmas and you will receive log in details then. </a:t>
            </a:r>
          </a:p>
          <a:p>
            <a:r>
              <a:rPr lang="en-GB" sz="2400" dirty="0">
                <a:latin typeface="HfW cursive" panose="00000500000000000000" pitchFamily="2" charset="0"/>
              </a:rPr>
              <a:t>Times table rock stars (Year 2)- log in details will be given out in the </a:t>
            </a:r>
            <a:r>
              <a:rPr lang="en-GB" sz="2400" dirty="0" smtClean="0">
                <a:latin typeface="HfW cursive" panose="00000500000000000000" pitchFamily="2" charset="0"/>
              </a:rPr>
              <a:t>Autumn </a:t>
            </a:r>
            <a:r>
              <a:rPr lang="en-GB" sz="2400" dirty="0">
                <a:latin typeface="HfW cursive" panose="00000500000000000000" pitchFamily="2" charset="0"/>
              </a:rPr>
              <a:t>term</a:t>
            </a:r>
          </a:p>
          <a:p>
            <a:r>
              <a:rPr lang="en-GB" sz="2400" dirty="0">
                <a:latin typeface="HfW cursive" panose="00000500000000000000" pitchFamily="2" charset="0"/>
              </a:rPr>
              <a:t>Daily reading </a:t>
            </a:r>
          </a:p>
          <a:p>
            <a:r>
              <a:rPr lang="en-GB" sz="2400" dirty="0">
                <a:latin typeface="HfW cursive" panose="00000500000000000000" pitchFamily="2" charset="0"/>
              </a:rPr>
              <a:t>Termly topic based home </a:t>
            </a:r>
            <a:r>
              <a:rPr lang="en-GB" sz="2400" dirty="0" smtClean="0">
                <a:latin typeface="HfW cursive" panose="00000500000000000000" pitchFamily="2" charset="0"/>
              </a:rPr>
              <a:t>learning</a:t>
            </a:r>
            <a:endParaRPr lang="en-GB" sz="2400" dirty="0">
              <a:latin typeface="HfW cursive" panose="00000500000000000000" pitchFamily="2" charset="0"/>
            </a:endParaRPr>
          </a:p>
          <a:p>
            <a:r>
              <a:rPr lang="en-GB" sz="2400" dirty="0">
                <a:latin typeface="HfW cursive" panose="00000500000000000000" pitchFamily="2" charset="0"/>
              </a:rPr>
              <a:t>Targeted homework based on individual needs </a:t>
            </a:r>
          </a:p>
        </p:txBody>
      </p:sp>
      <p:pic>
        <p:nvPicPr>
          <p:cNvPr id="4" name="Picture 3">
            <a:extLst>
              <a:ext uri="{FF2B5EF4-FFF2-40B4-BE49-F238E27FC236}">
                <a16:creationId xmlns="" xmlns:a16="http://schemas.microsoft.com/office/drawing/2014/main" id="{12DFD583-3663-482A-9944-83EC6F731803}"/>
              </a:ext>
            </a:extLst>
          </p:cNvPr>
          <p:cNvPicPr>
            <a:picLocks noChangeAspect="1"/>
          </p:cNvPicPr>
          <p:nvPr/>
        </p:nvPicPr>
        <p:blipFill>
          <a:blip r:embed="rId2"/>
          <a:stretch>
            <a:fillRect/>
          </a:stretch>
        </p:blipFill>
        <p:spPr>
          <a:xfrm>
            <a:off x="868569" y="365126"/>
            <a:ext cx="4200525" cy="1085850"/>
          </a:xfrm>
          <a:prstGeom prst="rect">
            <a:avLst/>
          </a:prstGeom>
        </p:spPr>
      </p:pic>
    </p:spTree>
    <p:extLst>
      <p:ext uri="{BB962C8B-B14F-4D97-AF65-F5344CB8AC3E}">
        <p14:creationId xmlns:p14="http://schemas.microsoft.com/office/powerpoint/2010/main" val="173400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F1D4E4-470D-4E24-B700-1A7A55F7BD2E}"/>
              </a:ext>
            </a:extLst>
          </p:cNvPr>
          <p:cNvSpPr>
            <a:spLocks noGrp="1"/>
          </p:cNvSpPr>
          <p:nvPr>
            <p:ph type="title"/>
          </p:nvPr>
        </p:nvSpPr>
        <p:spPr/>
        <p:txBody>
          <a:bodyPr/>
          <a:lstStyle/>
          <a:p>
            <a:r>
              <a:rPr lang="en-GB" dirty="0">
                <a:latin typeface="HfW cursive" panose="00000500000000000000" pitchFamily="2" charset="0"/>
              </a:rPr>
              <a:t>Uniform </a:t>
            </a:r>
          </a:p>
        </p:txBody>
      </p:sp>
      <p:pic>
        <p:nvPicPr>
          <p:cNvPr id="4" name="Picture 3">
            <a:extLst>
              <a:ext uri="{FF2B5EF4-FFF2-40B4-BE49-F238E27FC236}">
                <a16:creationId xmlns="" xmlns:a16="http://schemas.microsoft.com/office/drawing/2014/main" id="{353AAB7C-A42C-484C-B583-BCE832205404}"/>
              </a:ext>
            </a:extLst>
          </p:cNvPr>
          <p:cNvPicPr>
            <a:picLocks noChangeAspect="1"/>
          </p:cNvPicPr>
          <p:nvPr/>
        </p:nvPicPr>
        <p:blipFill>
          <a:blip r:embed="rId2"/>
          <a:stretch>
            <a:fillRect/>
          </a:stretch>
        </p:blipFill>
        <p:spPr>
          <a:xfrm>
            <a:off x="9737723" y="293908"/>
            <a:ext cx="1857375" cy="2466975"/>
          </a:xfrm>
          <a:prstGeom prst="rect">
            <a:avLst/>
          </a:prstGeom>
        </p:spPr>
      </p:pic>
      <p:sp>
        <p:nvSpPr>
          <p:cNvPr id="3" name="Rectangle 2"/>
          <p:cNvSpPr/>
          <p:nvPr/>
        </p:nvSpPr>
        <p:spPr>
          <a:xfrm>
            <a:off x="333772" y="2136339"/>
            <a:ext cx="9865095" cy="4770537"/>
          </a:xfrm>
          <a:prstGeom prst="rect">
            <a:avLst/>
          </a:prstGeom>
        </p:spPr>
        <p:txBody>
          <a:bodyPr wrap="square">
            <a:spAutoFit/>
          </a:bodyPr>
          <a:lstStyle/>
          <a:p>
            <a:r>
              <a:rPr lang="en-GB" dirty="0">
                <a:latin typeface="HfW cursive" panose="00000500000000000000" pitchFamily="2" charset="0"/>
              </a:rPr>
              <a:t>Navy or grey trousers, skirt, pinafore or shorts</a:t>
            </a:r>
          </a:p>
          <a:p>
            <a:r>
              <a:rPr lang="en-GB" dirty="0">
                <a:latin typeface="HfW cursive" panose="00000500000000000000" pitchFamily="2" charset="0"/>
              </a:rPr>
              <a:t>Navy sweatshirt (school logo items can be purchased from the school office)</a:t>
            </a:r>
          </a:p>
          <a:p>
            <a:r>
              <a:rPr lang="en-GB" dirty="0">
                <a:latin typeface="HfW cursive" panose="00000500000000000000" pitchFamily="2" charset="0"/>
              </a:rPr>
              <a:t>White polo shirt (school logo items can be purchased from the school office)</a:t>
            </a:r>
          </a:p>
          <a:p>
            <a:r>
              <a:rPr lang="en-GB" dirty="0">
                <a:latin typeface="HfW cursive" panose="00000500000000000000" pitchFamily="2" charset="0"/>
              </a:rPr>
              <a:t>Red check summer dress or culottes</a:t>
            </a:r>
          </a:p>
          <a:p>
            <a:r>
              <a:rPr lang="en-GB" dirty="0">
                <a:latin typeface="HfW cursive" panose="00000500000000000000" pitchFamily="2" charset="0"/>
              </a:rPr>
              <a:t>Grey, navy or white socks</a:t>
            </a:r>
          </a:p>
          <a:p>
            <a:r>
              <a:rPr lang="en-GB" dirty="0">
                <a:latin typeface="HfW cursive" panose="00000500000000000000" pitchFamily="2" charset="0"/>
              </a:rPr>
              <a:t>Black school shoes (sports trainers or boots are not acceptable footwear</a:t>
            </a:r>
            <a:r>
              <a:rPr lang="en-GB" dirty="0" smtClean="0">
                <a:latin typeface="HfW cursive" panose="00000500000000000000" pitchFamily="2" charset="0"/>
              </a:rPr>
              <a:t>)</a:t>
            </a:r>
          </a:p>
          <a:p>
            <a:endParaRPr lang="en-GB" dirty="0" smtClean="0">
              <a:latin typeface="HfW cursive" panose="00000500000000000000" pitchFamily="2" charset="0"/>
            </a:endParaRPr>
          </a:p>
          <a:p>
            <a:r>
              <a:rPr lang="en-GB" sz="2000" dirty="0">
                <a:latin typeface="HfW cursive" panose="00000500000000000000" pitchFamily="2" charset="0"/>
              </a:rPr>
              <a:t>Jewellery must not be worn for reasons of safety.  If your child has pierced ears only the smallest of studs should be worn to school but these must be removed by the child for P.E.</a:t>
            </a:r>
          </a:p>
          <a:p>
            <a:r>
              <a:rPr lang="en-GB" sz="2000" dirty="0">
                <a:latin typeface="HfW cursive" panose="00000500000000000000" pitchFamily="2" charset="0"/>
              </a:rPr>
              <a:t>Long hair (shoulder length and below) must be tied back at all times, for both boys and girls. Hair ties and headbands should be small and discreet in school colours only. </a:t>
            </a:r>
            <a:r>
              <a:rPr lang="en-GB" sz="2000" dirty="0" smtClean="0">
                <a:latin typeface="HfW cursive" panose="00000500000000000000" pitchFamily="2" charset="0"/>
              </a:rPr>
              <a:t>                                 Please note that extreme </a:t>
            </a:r>
            <a:r>
              <a:rPr lang="en-GB" sz="2000" dirty="0">
                <a:latin typeface="HfW cursive" panose="00000500000000000000" pitchFamily="2" charset="0"/>
              </a:rPr>
              <a:t>hairstyles are not appropriate for school </a:t>
            </a:r>
            <a:r>
              <a:rPr lang="en-GB" sz="2000" dirty="0" smtClean="0">
                <a:latin typeface="HfW cursive" panose="00000500000000000000" pitchFamily="2" charset="0"/>
              </a:rPr>
              <a:t>and make-up and nail varnish should not be worn.</a:t>
            </a:r>
            <a:endParaRPr lang="en-GB" sz="2000" dirty="0">
              <a:latin typeface="HfW cursive" panose="00000500000000000000" pitchFamily="2" charset="0"/>
            </a:endParaRPr>
          </a:p>
          <a:p>
            <a:endParaRPr lang="en-GB" b="0" i="0" dirty="0">
              <a:effectLst/>
              <a:latin typeface="Open Sans"/>
            </a:endParaRPr>
          </a:p>
        </p:txBody>
      </p:sp>
    </p:spTree>
    <p:extLst>
      <p:ext uri="{BB962C8B-B14F-4D97-AF65-F5344CB8AC3E}">
        <p14:creationId xmlns:p14="http://schemas.microsoft.com/office/powerpoint/2010/main" val="14035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6EAF7A-0526-4510-9EFA-302567E719EE}"/>
              </a:ext>
            </a:extLst>
          </p:cNvPr>
          <p:cNvSpPr>
            <a:spLocks noGrp="1"/>
          </p:cNvSpPr>
          <p:nvPr>
            <p:ph type="title"/>
          </p:nvPr>
        </p:nvSpPr>
        <p:spPr>
          <a:xfrm>
            <a:off x="2061964" y="404664"/>
            <a:ext cx="9143998" cy="1020762"/>
          </a:xfrm>
        </p:spPr>
        <p:txBody>
          <a:bodyPr>
            <a:noAutofit/>
          </a:bodyPr>
          <a:lstStyle/>
          <a:p>
            <a:r>
              <a:rPr lang="en-GB" sz="7200" dirty="0">
                <a:latin typeface="Comic Sans MS" panose="030F0702030302020204" pitchFamily="66" charset="0"/>
              </a:rPr>
              <a:t>Any Questions?</a:t>
            </a:r>
          </a:p>
        </p:txBody>
      </p:sp>
      <p:pic>
        <p:nvPicPr>
          <p:cNvPr id="7" name="Picture 6">
            <a:extLst>
              <a:ext uri="{FF2B5EF4-FFF2-40B4-BE49-F238E27FC236}">
                <a16:creationId xmlns="" xmlns:a16="http://schemas.microsoft.com/office/drawing/2014/main" id="{8A53D0B7-5330-4300-B5B6-8080C21046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22204" y="2564904"/>
            <a:ext cx="3048000" cy="3048000"/>
          </a:xfrm>
          <a:prstGeom prst="rect">
            <a:avLst/>
          </a:prstGeom>
        </p:spPr>
      </p:pic>
    </p:spTree>
    <p:extLst>
      <p:ext uri="{BB962C8B-B14F-4D97-AF65-F5344CB8AC3E}">
        <p14:creationId xmlns:p14="http://schemas.microsoft.com/office/powerpoint/2010/main" val="1386914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D2F2BC-D834-4B9E-8A0E-6348D1FEE7FB}"/>
              </a:ext>
            </a:extLst>
          </p:cNvPr>
          <p:cNvSpPr>
            <a:spLocks noGrp="1"/>
          </p:cNvSpPr>
          <p:nvPr>
            <p:ph type="title"/>
          </p:nvPr>
        </p:nvSpPr>
        <p:spPr>
          <a:xfrm>
            <a:off x="549796" y="28260"/>
            <a:ext cx="9903418" cy="1905000"/>
          </a:xfrm>
        </p:spPr>
        <p:txBody>
          <a:bodyPr/>
          <a:lstStyle/>
          <a:p>
            <a:r>
              <a:rPr lang="en-GB" dirty="0"/>
              <a:t>Topaz class’ adults  </a:t>
            </a:r>
          </a:p>
        </p:txBody>
      </p:sp>
      <p:sp>
        <p:nvSpPr>
          <p:cNvPr id="4" name="TextBox 3">
            <a:extLst>
              <a:ext uri="{FF2B5EF4-FFF2-40B4-BE49-F238E27FC236}">
                <a16:creationId xmlns="" xmlns:a16="http://schemas.microsoft.com/office/drawing/2014/main" id="{8DBE0399-4E9E-4FA9-8032-0F2327BABA12}"/>
              </a:ext>
            </a:extLst>
          </p:cNvPr>
          <p:cNvSpPr txBox="1"/>
          <p:nvPr/>
        </p:nvSpPr>
        <p:spPr>
          <a:xfrm>
            <a:off x="189756" y="1447288"/>
            <a:ext cx="10009112" cy="4358116"/>
          </a:xfrm>
          <a:prstGeom prst="rect">
            <a:avLst/>
          </a:prstGeom>
          <a:noFill/>
        </p:spPr>
        <p:txBody>
          <a:bodyPr wrap="square" rtlCol="0">
            <a:spAutoFit/>
          </a:bodyPr>
          <a:lstStyle/>
          <a:p>
            <a:pPr>
              <a:lnSpc>
                <a:spcPct val="90000"/>
              </a:lnSpc>
            </a:pPr>
            <a:r>
              <a:rPr lang="en-GB" sz="2800" dirty="0">
                <a:solidFill>
                  <a:srgbClr val="FF66FF"/>
                </a:solidFill>
                <a:latin typeface="HfW cursive" panose="00000500000000000000" pitchFamily="2" charset="0"/>
              </a:rPr>
              <a:t>Miss Moe : Class Teacher</a:t>
            </a:r>
          </a:p>
          <a:p>
            <a:pPr>
              <a:lnSpc>
                <a:spcPct val="90000"/>
              </a:lnSpc>
            </a:pPr>
            <a:endParaRPr lang="en-GB" sz="2800" dirty="0">
              <a:solidFill>
                <a:srgbClr val="FF66FF"/>
              </a:solidFill>
              <a:latin typeface="HfW cursive" panose="00000500000000000000" pitchFamily="2" charset="0"/>
            </a:endParaRPr>
          </a:p>
          <a:p>
            <a:pPr>
              <a:lnSpc>
                <a:spcPct val="90000"/>
              </a:lnSpc>
            </a:pPr>
            <a:r>
              <a:rPr lang="en-GB" sz="2800" dirty="0">
                <a:solidFill>
                  <a:srgbClr val="00B0F0"/>
                </a:solidFill>
                <a:latin typeface="HfW cursive" panose="00000500000000000000" pitchFamily="2" charset="0"/>
              </a:rPr>
              <a:t>Mrs </a:t>
            </a:r>
            <a:r>
              <a:rPr lang="en-GB" sz="2800" dirty="0" err="1">
                <a:solidFill>
                  <a:srgbClr val="00B0F0"/>
                </a:solidFill>
                <a:latin typeface="HfW cursive" panose="00000500000000000000" pitchFamily="2" charset="0"/>
              </a:rPr>
              <a:t>O’Rioridan</a:t>
            </a:r>
            <a:r>
              <a:rPr lang="en-GB" sz="2800" dirty="0">
                <a:solidFill>
                  <a:srgbClr val="00B0F0"/>
                </a:solidFill>
                <a:latin typeface="HfW cursive" panose="00000500000000000000" pitchFamily="2" charset="0"/>
              </a:rPr>
              <a:t>: Teaching Assistant (Monday- Friday mornings)</a:t>
            </a:r>
          </a:p>
          <a:p>
            <a:pPr>
              <a:lnSpc>
                <a:spcPct val="90000"/>
              </a:lnSpc>
            </a:pPr>
            <a:r>
              <a:rPr lang="en-GB" sz="2800" dirty="0" smtClean="0">
                <a:solidFill>
                  <a:srgbClr val="00B0F0"/>
                </a:solidFill>
                <a:latin typeface="HfW cursive" panose="00000500000000000000" pitchFamily="2" charset="0"/>
              </a:rPr>
              <a:t>Teaching Assistants: </a:t>
            </a:r>
            <a:r>
              <a:rPr lang="en-GB" sz="2800" dirty="0" smtClean="0">
                <a:solidFill>
                  <a:srgbClr val="00B0F0"/>
                </a:solidFill>
                <a:latin typeface="HfW cursive" panose="00000500000000000000" pitchFamily="2" charset="0"/>
              </a:rPr>
              <a:t>(Mornings)- Mrs </a:t>
            </a:r>
            <a:r>
              <a:rPr lang="en-GB" sz="2800" dirty="0" err="1" smtClean="0">
                <a:solidFill>
                  <a:srgbClr val="00B0F0"/>
                </a:solidFill>
                <a:latin typeface="HfW cursive" panose="00000500000000000000" pitchFamily="2" charset="0"/>
              </a:rPr>
              <a:t>McGranaghan</a:t>
            </a:r>
            <a:r>
              <a:rPr lang="en-GB" sz="2800" dirty="0" smtClean="0">
                <a:solidFill>
                  <a:srgbClr val="00B0F0"/>
                </a:solidFill>
                <a:latin typeface="HfW cursive" panose="00000500000000000000" pitchFamily="2" charset="0"/>
              </a:rPr>
              <a:t>, Mrs </a:t>
            </a:r>
            <a:r>
              <a:rPr lang="en-GB" sz="2800" dirty="0" err="1" smtClean="0">
                <a:solidFill>
                  <a:srgbClr val="00B0F0"/>
                </a:solidFill>
                <a:latin typeface="HfW cursive" panose="00000500000000000000" pitchFamily="2" charset="0"/>
              </a:rPr>
              <a:t>Jovita</a:t>
            </a:r>
            <a:r>
              <a:rPr lang="en-GB" sz="2800" dirty="0" smtClean="0">
                <a:solidFill>
                  <a:srgbClr val="00B0F0"/>
                </a:solidFill>
                <a:latin typeface="HfW cursive" panose="00000500000000000000" pitchFamily="2" charset="0"/>
              </a:rPr>
              <a:t>, Miss Dee, Miss Larkin</a:t>
            </a:r>
          </a:p>
          <a:p>
            <a:pPr>
              <a:lnSpc>
                <a:spcPct val="90000"/>
              </a:lnSpc>
            </a:pPr>
            <a:r>
              <a:rPr lang="en-GB" sz="2800" dirty="0" smtClean="0">
                <a:solidFill>
                  <a:schemeClr val="accent1">
                    <a:lumMod val="50000"/>
                  </a:schemeClr>
                </a:solidFill>
                <a:latin typeface="HfW cursive" panose="00000500000000000000" pitchFamily="2" charset="0"/>
              </a:rPr>
              <a:t>(</a:t>
            </a:r>
            <a:r>
              <a:rPr lang="en-GB" sz="2800" dirty="0">
                <a:solidFill>
                  <a:schemeClr val="accent1">
                    <a:lumMod val="50000"/>
                  </a:schemeClr>
                </a:solidFill>
                <a:latin typeface="HfW cursive" panose="00000500000000000000" pitchFamily="2" charset="0"/>
              </a:rPr>
              <a:t>Afternoon) - Miss Floyd, Miss </a:t>
            </a:r>
            <a:r>
              <a:rPr lang="en-GB" sz="2800" dirty="0" smtClean="0">
                <a:solidFill>
                  <a:schemeClr val="accent1">
                    <a:lumMod val="50000"/>
                  </a:schemeClr>
                </a:solidFill>
                <a:latin typeface="HfW cursive" panose="00000500000000000000" pitchFamily="2" charset="0"/>
              </a:rPr>
              <a:t>Simms, Miss Dee, Miss Larkin</a:t>
            </a:r>
          </a:p>
          <a:p>
            <a:pPr>
              <a:lnSpc>
                <a:spcPct val="90000"/>
              </a:lnSpc>
            </a:pPr>
            <a:endParaRPr lang="en-GB" sz="2800" dirty="0">
              <a:solidFill>
                <a:srgbClr val="00B0F0"/>
              </a:solidFill>
              <a:latin typeface="HfW cursive" panose="00000500000000000000" pitchFamily="2" charset="0"/>
            </a:endParaRPr>
          </a:p>
          <a:p>
            <a:pPr>
              <a:lnSpc>
                <a:spcPct val="90000"/>
              </a:lnSpc>
            </a:pPr>
            <a:r>
              <a:rPr lang="en-GB" sz="2800" dirty="0">
                <a:solidFill>
                  <a:srgbClr val="FFC000"/>
                </a:solidFill>
                <a:latin typeface="HfW cursive" panose="00000500000000000000" pitchFamily="2" charset="0"/>
              </a:rPr>
              <a:t>C</a:t>
            </a:r>
            <a:r>
              <a:rPr lang="en-GB" sz="2800" dirty="0" smtClean="0">
                <a:solidFill>
                  <a:srgbClr val="FFC000"/>
                </a:solidFill>
                <a:latin typeface="HfW cursive" panose="00000500000000000000" pitchFamily="2" charset="0"/>
              </a:rPr>
              <a:t>over </a:t>
            </a:r>
            <a:r>
              <a:rPr lang="en-GB" sz="2800" dirty="0">
                <a:solidFill>
                  <a:srgbClr val="FFC000"/>
                </a:solidFill>
                <a:latin typeface="HfW cursive" panose="00000500000000000000" pitchFamily="2" charset="0"/>
              </a:rPr>
              <a:t>-</a:t>
            </a:r>
            <a:r>
              <a:rPr lang="en-GB" sz="2800" dirty="0" smtClean="0">
                <a:solidFill>
                  <a:srgbClr val="FFC000"/>
                </a:solidFill>
                <a:latin typeface="HfW cursive" panose="00000500000000000000" pitchFamily="2" charset="0"/>
              </a:rPr>
              <a:t> </a:t>
            </a:r>
            <a:r>
              <a:rPr lang="en-GB" sz="2800" dirty="0">
                <a:solidFill>
                  <a:srgbClr val="FFC000"/>
                </a:solidFill>
                <a:latin typeface="HfW cursive" panose="00000500000000000000" pitchFamily="2" charset="0"/>
              </a:rPr>
              <a:t>Mrs Bruce (Monday afternoon)</a:t>
            </a:r>
          </a:p>
          <a:p>
            <a:pPr>
              <a:lnSpc>
                <a:spcPct val="90000"/>
              </a:lnSpc>
            </a:pPr>
            <a:r>
              <a:rPr lang="en-GB" sz="2800" dirty="0">
                <a:solidFill>
                  <a:srgbClr val="FFC000"/>
                </a:solidFill>
                <a:latin typeface="HfW cursive" panose="00000500000000000000" pitchFamily="2" charset="0"/>
              </a:rPr>
              <a:t>  </a:t>
            </a:r>
            <a:r>
              <a:rPr lang="en-GB" sz="2800" dirty="0" smtClean="0">
                <a:solidFill>
                  <a:srgbClr val="FFC000"/>
                </a:solidFill>
                <a:latin typeface="HfW cursive" panose="00000500000000000000" pitchFamily="2" charset="0"/>
              </a:rPr>
              <a:t>       </a:t>
            </a:r>
            <a:r>
              <a:rPr lang="en-GB" sz="2800" dirty="0" smtClean="0">
                <a:solidFill>
                  <a:srgbClr val="FFC000"/>
                </a:solidFill>
                <a:latin typeface="HfW cursive" panose="00000500000000000000" pitchFamily="2" charset="0"/>
              </a:rPr>
              <a:t>Mrs Wood (every </a:t>
            </a:r>
            <a:r>
              <a:rPr lang="en-GB" sz="2800" dirty="0" smtClean="0">
                <a:solidFill>
                  <a:srgbClr val="FFC000"/>
                </a:solidFill>
                <a:latin typeface="HfW cursive" panose="00000500000000000000" pitchFamily="2" charset="0"/>
              </a:rPr>
              <a:t>other </a:t>
            </a:r>
            <a:r>
              <a:rPr lang="en-GB" sz="2800" dirty="0" smtClean="0">
                <a:solidFill>
                  <a:srgbClr val="FFC000"/>
                </a:solidFill>
                <a:latin typeface="HfW cursive" panose="00000500000000000000" pitchFamily="2" charset="0"/>
              </a:rPr>
              <a:t>Wednesday</a:t>
            </a:r>
            <a:r>
              <a:rPr lang="en-GB" sz="2800" dirty="0" smtClean="0">
                <a:solidFill>
                  <a:srgbClr val="FFC000"/>
                </a:solidFill>
                <a:latin typeface="HfW cursive" panose="00000500000000000000" pitchFamily="2" charset="0"/>
              </a:rPr>
              <a:t> afternoon)</a:t>
            </a:r>
            <a:endParaRPr lang="en-GB" sz="2800" dirty="0">
              <a:solidFill>
                <a:srgbClr val="FFC000"/>
              </a:solidFill>
              <a:latin typeface="HfW cursive" panose="00000500000000000000" pitchFamily="2" charset="0"/>
            </a:endParaRPr>
          </a:p>
        </p:txBody>
      </p:sp>
    </p:spTree>
    <p:extLst>
      <p:ext uri="{BB962C8B-B14F-4D97-AF65-F5344CB8AC3E}">
        <p14:creationId xmlns:p14="http://schemas.microsoft.com/office/powerpoint/2010/main" val="3084668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748" y="0"/>
            <a:ext cx="10926786" cy="2514600"/>
          </a:xfrm>
        </p:spPr>
        <p:txBody>
          <a:bodyPr/>
          <a:lstStyle/>
          <a:p>
            <a:r>
              <a:rPr lang="en-GB" dirty="0" smtClean="0">
                <a:latin typeface="HfW cursive" panose="00000500000000000000" pitchFamily="2" charset="0"/>
              </a:rPr>
              <a:t>Communication</a:t>
            </a:r>
            <a:endParaRPr lang="en-GB" dirty="0">
              <a:latin typeface="HfW cursive" panose="00000500000000000000" pitchFamily="2" charset="0"/>
            </a:endParaRPr>
          </a:p>
        </p:txBody>
      </p:sp>
      <p:sp>
        <p:nvSpPr>
          <p:cNvPr id="3" name="Content Placeholder 2"/>
          <p:cNvSpPr>
            <a:spLocks noGrp="1"/>
          </p:cNvSpPr>
          <p:nvPr>
            <p:ph idx="1"/>
          </p:nvPr>
        </p:nvSpPr>
        <p:spPr>
          <a:xfrm>
            <a:off x="261764" y="2204864"/>
            <a:ext cx="10782770" cy="3586337"/>
          </a:xfrm>
        </p:spPr>
        <p:txBody>
          <a:bodyPr>
            <a:normAutofit fontScale="92500" lnSpcReduction="10000"/>
          </a:bodyPr>
          <a:lstStyle/>
          <a:p>
            <a:pPr marL="0" indent="0">
              <a:lnSpc>
                <a:spcPct val="90000"/>
              </a:lnSpc>
              <a:buNone/>
            </a:pPr>
            <a:r>
              <a:rPr lang="en-GB" sz="2800" dirty="0" smtClean="0">
                <a:solidFill>
                  <a:srgbClr val="92D050"/>
                </a:solidFill>
                <a:latin typeface="HfW cursive" panose="00000500000000000000" pitchFamily="2" charset="0"/>
              </a:rPr>
              <a:t>We aim to check </a:t>
            </a:r>
            <a:r>
              <a:rPr lang="en-GB" sz="2800" dirty="0" smtClean="0">
                <a:solidFill>
                  <a:srgbClr val="00B0F0"/>
                </a:solidFill>
                <a:latin typeface="HfW cursive" panose="00000500000000000000" pitchFamily="2" charset="0"/>
              </a:rPr>
              <a:t>Reading </a:t>
            </a:r>
            <a:r>
              <a:rPr lang="en-GB" sz="2800" dirty="0">
                <a:solidFill>
                  <a:srgbClr val="00B0F0"/>
                </a:solidFill>
                <a:latin typeface="HfW cursive" panose="00000500000000000000" pitchFamily="2" charset="0"/>
              </a:rPr>
              <a:t>diaries </a:t>
            </a:r>
            <a:r>
              <a:rPr lang="en-GB" sz="2800" dirty="0" smtClean="0">
                <a:solidFill>
                  <a:srgbClr val="92D050"/>
                </a:solidFill>
                <a:latin typeface="HfW cursive" panose="00000500000000000000" pitchFamily="2" charset="0"/>
              </a:rPr>
              <a:t>daily </a:t>
            </a:r>
            <a:r>
              <a:rPr lang="en-GB" sz="2800" dirty="0">
                <a:solidFill>
                  <a:srgbClr val="92D050"/>
                </a:solidFill>
                <a:latin typeface="HfW cursive" panose="00000500000000000000" pitchFamily="2" charset="0"/>
              </a:rPr>
              <a:t>so these are  the best way of communicating with the teacher. </a:t>
            </a:r>
          </a:p>
          <a:p>
            <a:pPr marL="0" indent="0">
              <a:lnSpc>
                <a:spcPct val="90000"/>
              </a:lnSpc>
              <a:buNone/>
            </a:pPr>
            <a:endParaRPr lang="en-GB" sz="2800" dirty="0">
              <a:solidFill>
                <a:srgbClr val="92D050"/>
              </a:solidFill>
              <a:latin typeface="HfW cursive" panose="00000500000000000000" pitchFamily="2" charset="0"/>
            </a:endParaRPr>
          </a:p>
          <a:p>
            <a:pPr marL="0" indent="0">
              <a:lnSpc>
                <a:spcPct val="90000"/>
              </a:lnSpc>
              <a:buNone/>
            </a:pPr>
            <a:r>
              <a:rPr lang="en-GB" sz="2800" dirty="0">
                <a:solidFill>
                  <a:srgbClr val="92D050"/>
                </a:solidFill>
                <a:latin typeface="HfW cursive" panose="00000500000000000000" pitchFamily="2" charset="0"/>
              </a:rPr>
              <a:t>Or you can </a:t>
            </a:r>
            <a:r>
              <a:rPr lang="en-GB" sz="2800" dirty="0">
                <a:solidFill>
                  <a:srgbClr val="00B0F0"/>
                </a:solidFill>
                <a:latin typeface="HfW cursive" panose="00000500000000000000" pitchFamily="2" charset="0"/>
              </a:rPr>
              <a:t>email</a:t>
            </a:r>
            <a:r>
              <a:rPr lang="en-GB" sz="2800" dirty="0">
                <a:solidFill>
                  <a:srgbClr val="92D050"/>
                </a:solidFill>
                <a:latin typeface="HfW cursive" panose="00000500000000000000" pitchFamily="2" charset="0"/>
              </a:rPr>
              <a:t> the school office and this will get forwarded on. </a:t>
            </a:r>
          </a:p>
          <a:p>
            <a:pPr marL="0" indent="0">
              <a:lnSpc>
                <a:spcPct val="90000"/>
              </a:lnSpc>
              <a:buNone/>
            </a:pPr>
            <a:r>
              <a:rPr lang="en-GB" sz="2800" dirty="0">
                <a:solidFill>
                  <a:srgbClr val="92D050"/>
                </a:solidFill>
                <a:latin typeface="HfW cursive" panose="00000500000000000000" pitchFamily="2" charset="0"/>
              </a:rPr>
              <a:t>Replies will then be forwarded back to you. </a:t>
            </a:r>
            <a:endParaRPr lang="en-GB" sz="2800" dirty="0" smtClean="0">
              <a:solidFill>
                <a:srgbClr val="92D050"/>
              </a:solidFill>
              <a:latin typeface="HfW cursive" panose="00000500000000000000" pitchFamily="2" charset="0"/>
            </a:endParaRPr>
          </a:p>
          <a:p>
            <a:pPr marL="0" indent="0">
              <a:lnSpc>
                <a:spcPct val="90000"/>
              </a:lnSpc>
              <a:buNone/>
            </a:pPr>
            <a:endParaRPr lang="en-GB" sz="2800" dirty="0">
              <a:solidFill>
                <a:srgbClr val="92D050"/>
              </a:solidFill>
              <a:latin typeface="HfW cursive" panose="00000500000000000000" pitchFamily="2" charset="0"/>
            </a:endParaRPr>
          </a:p>
          <a:p>
            <a:pPr marL="0" indent="0">
              <a:lnSpc>
                <a:spcPct val="90000"/>
              </a:lnSpc>
              <a:buNone/>
            </a:pPr>
            <a:r>
              <a:rPr lang="en-GB" sz="2800" dirty="0" smtClean="0">
                <a:solidFill>
                  <a:srgbClr val="92D050"/>
                </a:solidFill>
                <a:latin typeface="HfW cursive" panose="00000500000000000000" pitchFamily="2" charset="0"/>
              </a:rPr>
              <a:t>I will give updates and send messages via </a:t>
            </a:r>
            <a:r>
              <a:rPr lang="en-GB" sz="2800" dirty="0" smtClean="0">
                <a:solidFill>
                  <a:srgbClr val="00B0F0"/>
                </a:solidFill>
                <a:latin typeface="HfW cursive" panose="00000500000000000000" pitchFamily="2" charset="0"/>
              </a:rPr>
              <a:t>marvellous me or reading diaries </a:t>
            </a:r>
            <a:r>
              <a:rPr lang="en-GB" sz="2800" dirty="0" smtClean="0">
                <a:solidFill>
                  <a:srgbClr val="92D050"/>
                </a:solidFill>
                <a:latin typeface="HfW cursive" panose="00000500000000000000" pitchFamily="2" charset="0"/>
              </a:rPr>
              <a:t>– ensure you are set up to receive messages.</a:t>
            </a:r>
            <a:endParaRPr lang="en-GB" sz="2800" dirty="0">
              <a:solidFill>
                <a:srgbClr val="92D050"/>
              </a:solidFill>
              <a:latin typeface="HfW cursive" panose="00000500000000000000" pitchFamily="2" charset="0"/>
            </a:endParaRPr>
          </a:p>
          <a:p>
            <a:endParaRPr lang="en-GB" dirty="0"/>
          </a:p>
        </p:txBody>
      </p:sp>
    </p:spTree>
    <p:extLst>
      <p:ext uri="{BB962C8B-B14F-4D97-AF65-F5344CB8AC3E}">
        <p14:creationId xmlns:p14="http://schemas.microsoft.com/office/powerpoint/2010/main" val="3066493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p:cNvPicPr>
            <a:picLocks noChangeAspect="1"/>
          </p:cNvPicPr>
          <p:nvPr/>
        </p:nvPicPr>
        <p:blipFill>
          <a:blip r:embed="rId2"/>
          <a:stretch>
            <a:fillRect/>
          </a:stretch>
        </p:blipFill>
        <p:spPr>
          <a:xfrm>
            <a:off x="117749" y="312890"/>
            <a:ext cx="11915418" cy="6212453"/>
          </a:xfrm>
          <a:prstGeom prst="rect">
            <a:avLst/>
          </a:prstGeom>
        </p:spPr>
      </p:pic>
    </p:spTree>
    <p:extLst>
      <p:ext uri="{BB962C8B-B14F-4D97-AF65-F5344CB8AC3E}">
        <p14:creationId xmlns:p14="http://schemas.microsoft.com/office/powerpoint/2010/main" val="76989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Visual timetable/ a typical day</a:t>
            </a:r>
            <a:endParaRPr lang="en-GB" dirty="0"/>
          </a:p>
        </p:txBody>
      </p:sp>
      <p:pic>
        <p:nvPicPr>
          <p:cNvPr id="4" name="Picture 3"/>
          <p:cNvPicPr>
            <a:picLocks noChangeAspect="1"/>
          </p:cNvPicPr>
          <p:nvPr/>
        </p:nvPicPr>
        <p:blipFill>
          <a:blip r:embed="rId2"/>
          <a:stretch>
            <a:fillRect/>
          </a:stretch>
        </p:blipFill>
        <p:spPr>
          <a:xfrm>
            <a:off x="608416" y="3284984"/>
            <a:ext cx="10436118" cy="1860271"/>
          </a:xfrm>
          <a:prstGeom prst="rect">
            <a:avLst/>
          </a:prstGeom>
        </p:spPr>
      </p:pic>
    </p:spTree>
    <p:extLst>
      <p:ext uri="{BB962C8B-B14F-4D97-AF65-F5344CB8AC3E}">
        <p14:creationId xmlns:p14="http://schemas.microsoft.com/office/powerpoint/2010/main" val="422282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B8F324-F6B1-4A56-889E-86BA888766D8}"/>
              </a:ext>
            </a:extLst>
          </p:cNvPr>
          <p:cNvSpPr>
            <a:spLocks noGrp="1"/>
          </p:cNvSpPr>
          <p:nvPr>
            <p:ph type="title"/>
          </p:nvPr>
        </p:nvSpPr>
        <p:spPr/>
        <p:txBody>
          <a:bodyPr/>
          <a:lstStyle/>
          <a:p>
            <a:r>
              <a:rPr lang="en-GB" dirty="0">
                <a:latin typeface="HfW cursive" panose="00000500000000000000" pitchFamily="2" charset="0"/>
              </a:rPr>
              <a:t>OUR TOPICS IN Topaz this year </a:t>
            </a:r>
          </a:p>
        </p:txBody>
      </p:sp>
      <p:sp>
        <p:nvSpPr>
          <p:cNvPr id="3" name="Content Placeholder 2">
            <a:extLst>
              <a:ext uri="{FF2B5EF4-FFF2-40B4-BE49-F238E27FC236}">
                <a16:creationId xmlns="" xmlns:a16="http://schemas.microsoft.com/office/drawing/2014/main" id="{36CB166F-7953-4B73-B3A5-FBA8E8959AA1}"/>
              </a:ext>
            </a:extLst>
          </p:cNvPr>
          <p:cNvSpPr>
            <a:spLocks noGrp="1"/>
          </p:cNvSpPr>
          <p:nvPr>
            <p:ph idx="1"/>
          </p:nvPr>
        </p:nvSpPr>
        <p:spPr/>
        <p:txBody>
          <a:bodyPr>
            <a:noAutofit/>
          </a:bodyPr>
          <a:lstStyle/>
          <a:p>
            <a:r>
              <a:rPr lang="en-GB" sz="2800" dirty="0">
                <a:solidFill>
                  <a:srgbClr val="FF0000"/>
                </a:solidFill>
                <a:latin typeface="HfW cursive" panose="00000500000000000000" pitchFamily="2" charset="0"/>
              </a:rPr>
              <a:t>Term </a:t>
            </a:r>
            <a:r>
              <a:rPr lang="en-GB" sz="2800" dirty="0" smtClean="0">
                <a:solidFill>
                  <a:srgbClr val="FF0000"/>
                </a:solidFill>
                <a:latin typeface="HfW cursive" panose="00000500000000000000" pitchFamily="2" charset="0"/>
              </a:rPr>
              <a:t>1: schools </a:t>
            </a:r>
            <a:r>
              <a:rPr lang="en-GB" sz="2800" dirty="0">
                <a:solidFill>
                  <a:srgbClr val="FF0000"/>
                </a:solidFill>
                <a:latin typeface="HfW cursive" panose="00000500000000000000" pitchFamily="2" charset="0"/>
              </a:rPr>
              <a:t>in the past </a:t>
            </a:r>
          </a:p>
          <a:p>
            <a:r>
              <a:rPr lang="en-GB" sz="2800" dirty="0">
                <a:solidFill>
                  <a:srgbClr val="FF0000"/>
                </a:solidFill>
                <a:latin typeface="HfW cursive" panose="00000500000000000000" pitchFamily="2" charset="0"/>
              </a:rPr>
              <a:t>Term 2: Hot or cold places?</a:t>
            </a:r>
          </a:p>
          <a:p>
            <a:r>
              <a:rPr lang="en-GB" sz="2800" dirty="0">
                <a:solidFill>
                  <a:srgbClr val="FF66FF"/>
                </a:solidFill>
                <a:latin typeface="HfW cursive" panose="00000500000000000000" pitchFamily="2" charset="0"/>
              </a:rPr>
              <a:t>Term 3: How did we learn to fly?</a:t>
            </a:r>
          </a:p>
          <a:p>
            <a:r>
              <a:rPr lang="en-GB" sz="2800" dirty="0">
                <a:solidFill>
                  <a:srgbClr val="FF66FF"/>
                </a:solidFill>
                <a:latin typeface="HfW cursive" panose="00000500000000000000" pitchFamily="2" charset="0"/>
              </a:rPr>
              <a:t>Term 4: Why is our world wonderful?</a:t>
            </a:r>
          </a:p>
          <a:p>
            <a:r>
              <a:rPr lang="en-GB" sz="2800" dirty="0">
                <a:solidFill>
                  <a:srgbClr val="92D050"/>
                </a:solidFill>
                <a:latin typeface="HfW cursive" panose="00000500000000000000" pitchFamily="2" charset="0"/>
              </a:rPr>
              <a:t>Term 5: What is a monarch?</a:t>
            </a:r>
          </a:p>
          <a:p>
            <a:r>
              <a:rPr lang="en-GB" sz="2800" dirty="0">
                <a:solidFill>
                  <a:srgbClr val="92D050"/>
                </a:solidFill>
                <a:latin typeface="HfW cursive" panose="00000500000000000000" pitchFamily="2" charset="0"/>
              </a:rPr>
              <a:t>Term 6: What is it like to live by the coast?</a:t>
            </a:r>
          </a:p>
        </p:txBody>
      </p:sp>
      <p:pic>
        <p:nvPicPr>
          <p:cNvPr id="5" name="Picture 4"/>
          <p:cNvPicPr>
            <a:picLocks noChangeAspect="1"/>
          </p:cNvPicPr>
          <p:nvPr/>
        </p:nvPicPr>
        <p:blipFill>
          <a:blip r:embed="rId2"/>
          <a:stretch>
            <a:fillRect/>
          </a:stretch>
        </p:blipFill>
        <p:spPr>
          <a:xfrm>
            <a:off x="8470676" y="4881200"/>
            <a:ext cx="3569370" cy="1859286"/>
          </a:xfrm>
          <a:prstGeom prst="rect">
            <a:avLst/>
          </a:prstGeom>
        </p:spPr>
      </p:pic>
    </p:spTree>
    <p:extLst>
      <p:ext uri="{BB962C8B-B14F-4D97-AF65-F5344CB8AC3E}">
        <p14:creationId xmlns:p14="http://schemas.microsoft.com/office/powerpoint/2010/main" val="410493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EA292B3-EA5E-4AA2-A0A8-A57480252BAB}"/>
              </a:ext>
            </a:extLst>
          </p:cNvPr>
          <p:cNvSpPr>
            <a:spLocks noGrp="1"/>
          </p:cNvSpPr>
          <p:nvPr>
            <p:ph idx="1"/>
          </p:nvPr>
        </p:nvSpPr>
        <p:spPr>
          <a:xfrm rot="20538049">
            <a:off x="412847" y="924589"/>
            <a:ext cx="5909364" cy="3816424"/>
          </a:xfrm>
        </p:spPr>
        <p:txBody>
          <a:bodyPr>
            <a:noAutofit/>
          </a:bodyPr>
          <a:lstStyle/>
          <a:p>
            <a:pPr marL="0" indent="0">
              <a:buNone/>
            </a:pPr>
            <a:r>
              <a:rPr lang="en-GB" sz="3600" b="1" u="sng" dirty="0">
                <a:latin typeface="Comic Sans MS" panose="030F0702030302020204" pitchFamily="66" charset="0"/>
              </a:rPr>
              <a:t>PE days for Topaz : </a:t>
            </a:r>
          </a:p>
          <a:p>
            <a:pPr marL="0" indent="0">
              <a:buNone/>
            </a:pPr>
            <a:r>
              <a:rPr lang="en-GB" sz="3600" dirty="0" smtClean="0">
                <a:latin typeface="Comic Sans MS" panose="030F0702030302020204" pitchFamily="66" charset="0"/>
              </a:rPr>
              <a:t>Monday Morning- indoor (with a coach)</a:t>
            </a:r>
          </a:p>
          <a:p>
            <a:pPr marL="0" indent="0">
              <a:buNone/>
            </a:pPr>
            <a:r>
              <a:rPr lang="en-GB" sz="3600" dirty="0" smtClean="0">
                <a:latin typeface="Comic Sans MS" panose="030F0702030302020204" pitchFamily="66" charset="0"/>
              </a:rPr>
              <a:t>Thursday Afternoon (outdoor)</a:t>
            </a:r>
            <a:endParaRPr lang="en-GB" sz="3600" dirty="0">
              <a:latin typeface="Comic Sans MS" panose="030F0702030302020204" pitchFamily="66" charset="0"/>
            </a:endParaRPr>
          </a:p>
        </p:txBody>
      </p:sp>
      <p:pic>
        <p:nvPicPr>
          <p:cNvPr id="5" name="Picture 4">
            <a:extLst>
              <a:ext uri="{FF2B5EF4-FFF2-40B4-BE49-F238E27FC236}">
                <a16:creationId xmlns="" xmlns:a16="http://schemas.microsoft.com/office/drawing/2014/main" id="{96753B03-EFE9-430B-AF67-21C1799BE5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5594" y="260648"/>
            <a:ext cx="1561154" cy="1561154"/>
          </a:xfrm>
          <a:prstGeom prst="rect">
            <a:avLst/>
          </a:prstGeom>
        </p:spPr>
      </p:pic>
      <p:sp>
        <p:nvSpPr>
          <p:cNvPr id="7" name="TextBox 6">
            <a:extLst>
              <a:ext uri="{FF2B5EF4-FFF2-40B4-BE49-F238E27FC236}">
                <a16:creationId xmlns="" xmlns:a16="http://schemas.microsoft.com/office/drawing/2014/main" id="{0DF20AE0-BD56-490D-8E92-7CAE69630A9F}"/>
              </a:ext>
            </a:extLst>
          </p:cNvPr>
          <p:cNvSpPr txBox="1"/>
          <p:nvPr/>
        </p:nvSpPr>
        <p:spPr>
          <a:xfrm>
            <a:off x="6301161" y="3861048"/>
            <a:ext cx="5567823" cy="2031325"/>
          </a:xfrm>
          <a:prstGeom prst="rect">
            <a:avLst/>
          </a:prstGeom>
          <a:noFill/>
        </p:spPr>
        <p:txBody>
          <a:bodyPr wrap="square" rtlCol="0">
            <a:spAutoFit/>
          </a:bodyPr>
          <a:lstStyle/>
          <a:p>
            <a:pPr>
              <a:lnSpc>
                <a:spcPct val="90000"/>
              </a:lnSpc>
            </a:pPr>
            <a:r>
              <a:rPr lang="en-GB" sz="2800" b="1" dirty="0">
                <a:solidFill>
                  <a:srgbClr val="92D050"/>
                </a:solidFill>
                <a:latin typeface="Comic Sans MS" panose="030F0702030302020204" pitchFamily="66" charset="0"/>
              </a:rPr>
              <a:t>NOTE: Please make sure PE kits are in school everyday. Your child must have PE shoes which are different to the ones they wear to school.</a:t>
            </a:r>
          </a:p>
        </p:txBody>
      </p:sp>
    </p:spTree>
    <p:extLst>
      <p:ext uri="{BB962C8B-B14F-4D97-AF65-F5344CB8AC3E}">
        <p14:creationId xmlns:p14="http://schemas.microsoft.com/office/powerpoint/2010/main" val="2592721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EA292B3-EA5E-4AA2-A0A8-A57480252BAB}"/>
              </a:ext>
            </a:extLst>
          </p:cNvPr>
          <p:cNvSpPr>
            <a:spLocks noGrp="1"/>
          </p:cNvSpPr>
          <p:nvPr>
            <p:ph idx="1"/>
          </p:nvPr>
        </p:nvSpPr>
        <p:spPr>
          <a:xfrm rot="20538049">
            <a:off x="412847" y="924589"/>
            <a:ext cx="5909364" cy="3816424"/>
          </a:xfrm>
        </p:spPr>
        <p:txBody>
          <a:bodyPr>
            <a:noAutofit/>
          </a:bodyPr>
          <a:lstStyle/>
          <a:p>
            <a:pPr marL="0" indent="0">
              <a:buNone/>
            </a:pPr>
            <a:r>
              <a:rPr lang="en-GB" sz="3600" b="1" u="sng" dirty="0" smtClean="0">
                <a:latin typeface="Comic Sans MS" panose="030F0702030302020204" pitchFamily="66" charset="0"/>
              </a:rPr>
              <a:t>Show and Tell:</a:t>
            </a:r>
          </a:p>
          <a:p>
            <a:pPr marL="0" indent="0">
              <a:buNone/>
            </a:pPr>
            <a:r>
              <a:rPr lang="en-GB" sz="3600" dirty="0" smtClean="0">
                <a:latin typeface="Comic Sans MS" panose="030F0702030302020204" pitchFamily="66" charset="0"/>
              </a:rPr>
              <a:t>Wednesday/Friday </a:t>
            </a:r>
            <a:r>
              <a:rPr lang="en-GB" sz="3600" dirty="0" smtClean="0">
                <a:latin typeface="Comic Sans MS" panose="030F0702030302020204" pitchFamily="66" charset="0"/>
              </a:rPr>
              <a:t>Afternoons</a:t>
            </a:r>
          </a:p>
          <a:p>
            <a:pPr marL="0" indent="0">
              <a:buNone/>
            </a:pPr>
            <a:endParaRPr lang="en-GB" sz="3600" b="1" u="sng" dirty="0">
              <a:latin typeface="Comic Sans MS" panose="030F0702030302020204" pitchFamily="66" charset="0"/>
            </a:endParaRPr>
          </a:p>
          <a:p>
            <a:pPr marL="0" indent="0">
              <a:buNone/>
            </a:pPr>
            <a:r>
              <a:rPr lang="en-GB" sz="3600" b="1" u="sng" dirty="0" smtClean="0">
                <a:latin typeface="Comic Sans MS" panose="030F0702030302020204" pitchFamily="66" charset="0"/>
              </a:rPr>
              <a:t>Must be linked to learning or an achievement from a club.</a:t>
            </a:r>
          </a:p>
          <a:p>
            <a:pPr marL="0" indent="0">
              <a:buNone/>
            </a:pPr>
            <a:endParaRPr lang="en-GB" sz="3600" b="1" u="sng" dirty="0">
              <a:latin typeface="Comic Sans MS" panose="030F0702030302020204" pitchFamily="66" charset="0"/>
            </a:endParaRPr>
          </a:p>
        </p:txBody>
      </p:sp>
      <p:sp>
        <p:nvSpPr>
          <p:cNvPr id="2" name="TextBox 1"/>
          <p:cNvSpPr txBox="1"/>
          <p:nvPr/>
        </p:nvSpPr>
        <p:spPr>
          <a:xfrm>
            <a:off x="7822604" y="1700808"/>
            <a:ext cx="4104455" cy="1975926"/>
          </a:xfrm>
          <a:prstGeom prst="rect">
            <a:avLst/>
          </a:prstGeom>
          <a:noFill/>
        </p:spPr>
        <p:txBody>
          <a:bodyPr wrap="square" rtlCol="0">
            <a:spAutoFit/>
          </a:bodyPr>
          <a:lstStyle/>
          <a:p>
            <a:pPr>
              <a:lnSpc>
                <a:spcPct val="90000"/>
              </a:lnSpc>
            </a:pPr>
            <a:r>
              <a:rPr lang="en-GB" sz="2800" b="1" dirty="0" smtClean="0">
                <a:solidFill>
                  <a:srgbClr val="FF0000"/>
                </a:solidFill>
              </a:rPr>
              <a:t>Complete all spelling practice and home learning in the red book provided.</a:t>
            </a:r>
          </a:p>
          <a:p>
            <a:pPr>
              <a:lnSpc>
                <a:spcPct val="90000"/>
              </a:lnSpc>
            </a:pPr>
            <a:endParaRPr lang="en-GB" sz="2400" dirty="0"/>
          </a:p>
        </p:txBody>
      </p:sp>
    </p:spTree>
    <p:extLst>
      <p:ext uri="{BB962C8B-B14F-4D97-AF65-F5344CB8AC3E}">
        <p14:creationId xmlns:p14="http://schemas.microsoft.com/office/powerpoint/2010/main" val="1794232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0D3994-2FAE-4D50-96BB-C889AFDBC6F3}"/>
              </a:ext>
            </a:extLst>
          </p:cNvPr>
          <p:cNvSpPr>
            <a:spLocks noGrp="1"/>
          </p:cNvSpPr>
          <p:nvPr>
            <p:ph type="title"/>
          </p:nvPr>
        </p:nvSpPr>
        <p:spPr/>
        <p:txBody>
          <a:bodyPr/>
          <a:lstStyle/>
          <a:p>
            <a:r>
              <a:rPr lang="en-GB" dirty="0">
                <a:latin typeface="HfW cursive" panose="00000500000000000000" pitchFamily="2" charset="0"/>
              </a:rPr>
              <a:t>Reading </a:t>
            </a:r>
          </a:p>
        </p:txBody>
      </p:sp>
      <p:sp>
        <p:nvSpPr>
          <p:cNvPr id="3" name="Content Placeholder 2">
            <a:extLst>
              <a:ext uri="{FF2B5EF4-FFF2-40B4-BE49-F238E27FC236}">
                <a16:creationId xmlns="" xmlns:a16="http://schemas.microsoft.com/office/drawing/2014/main" id="{985539B5-EF65-4AC6-B732-E9C3A5565FAA}"/>
              </a:ext>
            </a:extLst>
          </p:cNvPr>
          <p:cNvSpPr>
            <a:spLocks noGrp="1"/>
          </p:cNvSpPr>
          <p:nvPr>
            <p:ph idx="1"/>
          </p:nvPr>
        </p:nvSpPr>
        <p:spPr>
          <a:xfrm>
            <a:off x="261764" y="1772816"/>
            <a:ext cx="9144000" cy="5085184"/>
          </a:xfrm>
        </p:spPr>
        <p:txBody>
          <a:bodyPr>
            <a:normAutofit fontScale="85000" lnSpcReduction="10000"/>
          </a:bodyPr>
          <a:lstStyle/>
          <a:p>
            <a:r>
              <a:rPr lang="en-GB" dirty="0">
                <a:latin typeface="HfW cursive" panose="00000500000000000000" pitchFamily="2" charset="0"/>
              </a:rPr>
              <a:t>Reading records are also contact books so they need to be in school daily. We will check them daily so any comments or questions you have can be answered. </a:t>
            </a:r>
          </a:p>
          <a:p>
            <a:r>
              <a:rPr lang="en-GB" dirty="0">
                <a:latin typeface="HfW cursive" panose="00000500000000000000" pitchFamily="2" charset="0"/>
              </a:rPr>
              <a:t>Reading little and often is the best way to keep children focused and to ensure they enjoy reading. We do not want it to become a chore or seen as extension of school. </a:t>
            </a:r>
          </a:p>
          <a:p>
            <a:r>
              <a:rPr lang="en-GB" u="sng" dirty="0">
                <a:latin typeface="HfW cursive" panose="00000500000000000000" pitchFamily="2" charset="0"/>
              </a:rPr>
              <a:t>Some useful techniques: </a:t>
            </a:r>
          </a:p>
          <a:p>
            <a:pPr marL="0" indent="0">
              <a:buNone/>
            </a:pPr>
            <a:r>
              <a:rPr lang="en-GB" dirty="0">
                <a:latin typeface="HfW cursive" panose="00000500000000000000" pitchFamily="2" charset="0"/>
              </a:rPr>
              <a:t>-shared reading; a page each</a:t>
            </a:r>
          </a:p>
          <a:p>
            <a:pPr marL="0" indent="0">
              <a:buNone/>
            </a:pPr>
            <a:r>
              <a:rPr lang="en-GB" dirty="0">
                <a:latin typeface="HfW cursive" panose="00000500000000000000" pitchFamily="2" charset="0"/>
              </a:rPr>
              <a:t>-shadow reading; you read a line, they read the same line back to you</a:t>
            </a:r>
          </a:p>
          <a:p>
            <a:pPr marL="0" indent="0">
              <a:buNone/>
            </a:pPr>
            <a:r>
              <a:rPr lang="en-GB" dirty="0">
                <a:latin typeface="HfW cursive" panose="00000500000000000000" pitchFamily="2" charset="0"/>
              </a:rPr>
              <a:t>-reading to your child </a:t>
            </a:r>
          </a:p>
          <a:p>
            <a:pPr marL="0" indent="0">
              <a:buNone/>
            </a:pPr>
            <a:r>
              <a:rPr lang="en-GB" dirty="0">
                <a:latin typeface="HfW cursive" panose="00000500000000000000" pitchFamily="2" charset="0"/>
              </a:rPr>
              <a:t>-one page a night rule</a:t>
            </a:r>
          </a:p>
          <a:p>
            <a:pPr marL="0" indent="0">
              <a:buNone/>
            </a:pPr>
            <a:r>
              <a:rPr lang="en-GB" dirty="0">
                <a:latin typeface="HfW cursive" panose="00000500000000000000" pitchFamily="2" charset="0"/>
              </a:rPr>
              <a:t>- use the bug club library to add variety </a:t>
            </a:r>
          </a:p>
        </p:txBody>
      </p:sp>
    </p:spTree>
    <p:extLst>
      <p:ext uri="{BB962C8B-B14F-4D97-AF65-F5344CB8AC3E}">
        <p14:creationId xmlns:p14="http://schemas.microsoft.com/office/powerpoint/2010/main" val="395782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498</TotalTime>
  <Words>599</Words>
  <Application>Microsoft Office PowerPoint</Application>
  <PresentationFormat>Custom</PresentationFormat>
  <Paragraphs>79</Paragraphs>
  <Slides>15</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Comic Sans MS</vt:lpstr>
      <vt:lpstr>Corbel</vt:lpstr>
      <vt:lpstr>HfW cursive</vt:lpstr>
      <vt:lpstr>Open Sans</vt:lpstr>
      <vt:lpstr>Office Theme</vt:lpstr>
      <vt:lpstr>Good Morning    Please have  a go at this  Maths  problem  while you wait.</vt:lpstr>
      <vt:lpstr>Topaz class’ adults  </vt:lpstr>
      <vt:lpstr>Communication</vt:lpstr>
      <vt:lpstr>PowerPoint Presentation</vt:lpstr>
      <vt:lpstr>Visual timetable/ a typical day</vt:lpstr>
      <vt:lpstr>OUR TOPICS IN Topaz this year </vt:lpstr>
      <vt:lpstr>PowerPoint Presentation</vt:lpstr>
      <vt:lpstr>PowerPoint Presentation</vt:lpstr>
      <vt:lpstr>Reading </vt:lpstr>
      <vt:lpstr>Common exception words</vt:lpstr>
      <vt:lpstr>PowerPoint Presentation</vt:lpstr>
      <vt:lpstr>Home Learning</vt:lpstr>
      <vt:lpstr>Home learning </vt:lpstr>
      <vt:lpstr>Uniform </vt:lpstr>
      <vt:lpstr>Any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have a go at this maths problem while you wait.</dc:title>
  <dc:creator>hayley clark</dc:creator>
  <cp:lastModifiedBy>Molly Moe</cp:lastModifiedBy>
  <cp:revision>172</cp:revision>
  <cp:lastPrinted>2025-09-03T16:18:45Z</cp:lastPrinted>
  <dcterms:created xsi:type="dcterms:W3CDTF">2018-01-13T21:01:56Z</dcterms:created>
  <dcterms:modified xsi:type="dcterms:W3CDTF">2025-09-03T16:19:13Z</dcterms:modified>
</cp:coreProperties>
</file>