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7" r:id="rId3"/>
    <p:sldId id="284" r:id="rId4"/>
    <p:sldId id="286" r:id="rId5"/>
    <p:sldId id="295" r:id="rId6"/>
    <p:sldId id="285" r:id="rId7"/>
    <p:sldId id="277" r:id="rId8"/>
    <p:sldId id="276" r:id="rId9"/>
    <p:sldId id="291" r:id="rId10"/>
    <p:sldId id="293" r:id="rId11"/>
    <p:sldId id="297" r:id="rId12"/>
    <p:sldId id="281" r:id="rId13"/>
  </p:sldIdLst>
  <p:sldSz cx="12188825" cy="6858000"/>
  <p:notesSz cx="6870700" cy="10006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2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9B1AD-A114-5BFB-4B01-AC5CEBCEAA12}" v="240" dt="2021-09-03T08:27:10.894"/>
    <p1510:client id="{2ACB92B3-C836-4EB8-A6EE-1C108FB45D34}" v="44" dt="2022-09-05T11:50:26.543"/>
    <p1510:client id="{4BC1BFF2-E08E-46AE-8DBB-BF1D5DBE6B17}" v="13" dt="2021-09-03T15:20:33.374"/>
    <p1510:client id="{70539812-B9F1-4D85-89B2-286244562DF2}" v="47" dt="2021-09-04T22:14:06.715"/>
    <p1510:client id="{F75A8182-E577-46D4-9C72-8883AA55892A}" v="407" dt="2021-09-03T08:16:47.748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4" autoAdjust="0"/>
    <p:restoredTop sz="94599" autoAdjust="0"/>
  </p:normalViewPr>
  <p:slideViewPr>
    <p:cSldViewPr>
      <p:cViewPr varScale="1">
        <p:scale>
          <a:sx n="85" d="100"/>
          <a:sy n="85" d="100"/>
        </p:scale>
        <p:origin x="294" y="9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1976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3152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1810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9/7/2026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1810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1810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9/7/2026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50888"/>
            <a:ext cx="6670675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2" tIns="46136" rIns="92272" bIns="4613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071" y="4752858"/>
            <a:ext cx="5496560" cy="4502706"/>
          </a:xfrm>
          <a:prstGeom prst="rect">
            <a:avLst/>
          </a:prstGeom>
        </p:spPr>
        <p:txBody>
          <a:bodyPr vert="horz" lIns="92272" tIns="46136" rIns="92272" bIns="4613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1810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865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03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11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479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96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86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03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89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18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7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00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7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6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419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44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6686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3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39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1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9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dormansland.surrey.sch.uk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Image result for sweets">
            <a:extLst>
              <a:ext uri="{FF2B5EF4-FFF2-40B4-BE49-F238E27FC236}">
                <a16:creationId xmlns:a16="http://schemas.microsoft.com/office/drawing/2014/main" xmlns="" id="{1DFB93FF-8C6E-4C99-9FCE-6023B27CD4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99025" y="2533650"/>
            <a:ext cx="2390775" cy="1790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57908" y="1268760"/>
            <a:ext cx="8064896" cy="1646302"/>
          </a:xfrm>
        </p:spPr>
        <p:txBody>
          <a:bodyPr/>
          <a:lstStyle/>
          <a:p>
            <a:pPr algn="ctr"/>
            <a:r>
              <a:rPr lang="en-GB" dirty="0"/>
              <a:t>Welcome to Year </a:t>
            </a:r>
            <a:r>
              <a:rPr lang="en-GB" dirty="0" smtClean="0"/>
              <a:t>3</a:t>
            </a:r>
            <a:br>
              <a:rPr lang="en-GB" dirty="0" smtClean="0"/>
            </a:br>
            <a:r>
              <a:rPr lang="en-GB" dirty="0" smtClean="0"/>
              <a:t>(Amethyst Class)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Meet the Teacher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228" y="3284984"/>
            <a:ext cx="2664183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D2F2BC-D834-4B9E-8A0E-6348D1FE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28" y="153305"/>
            <a:ext cx="8594429" cy="803176"/>
          </a:xfrm>
        </p:spPr>
        <p:txBody>
          <a:bodyPr/>
          <a:lstStyle/>
          <a:p>
            <a:r>
              <a:rPr lang="en-GB" dirty="0"/>
              <a:t>Adults we work with…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612" y="886931"/>
            <a:ext cx="4184533" cy="576262"/>
          </a:xfrm>
        </p:spPr>
        <p:txBody>
          <a:bodyPr/>
          <a:lstStyle/>
          <a:p>
            <a:r>
              <a:rPr lang="en-US" sz="3200" u="sng" dirty="0"/>
              <a:t>Year 3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644" y="1470902"/>
            <a:ext cx="5868652" cy="3304117"/>
          </a:xfrm>
        </p:spPr>
        <p:txBody>
          <a:bodyPr>
            <a:normAutofit/>
          </a:bodyPr>
          <a:lstStyle/>
          <a:p>
            <a:pPr lvl="0"/>
            <a:r>
              <a:rPr lang="en-US" sz="2400" dirty="0" err="1">
                <a:solidFill>
                  <a:schemeClr val="tx1"/>
                </a:solidFill>
              </a:rPr>
              <a:t>Mrs</a:t>
            </a:r>
            <a:r>
              <a:rPr lang="en-US" sz="2400" dirty="0">
                <a:solidFill>
                  <a:schemeClr val="tx1"/>
                </a:solidFill>
              </a:rPr>
              <a:t> Pollard </a:t>
            </a:r>
            <a:r>
              <a:rPr lang="en-US" sz="2400" dirty="0" smtClean="0"/>
              <a:t>CT: (Tues-Fri</a:t>
            </a:r>
            <a:r>
              <a:rPr lang="en-US" sz="2400" dirty="0"/>
              <a:t>)</a:t>
            </a:r>
            <a:endParaRPr lang="en-GB" sz="2400" dirty="0"/>
          </a:p>
          <a:p>
            <a:r>
              <a:rPr lang="en-US" sz="2400" dirty="0" err="1">
                <a:solidFill>
                  <a:schemeClr val="tx1"/>
                </a:solidFill>
              </a:rPr>
              <a:t>Mr</a:t>
            </a:r>
            <a:r>
              <a:rPr lang="en-US" sz="2400" dirty="0">
                <a:solidFill>
                  <a:schemeClr val="tx1"/>
                </a:solidFill>
              </a:rPr>
              <a:t> Cook </a:t>
            </a:r>
            <a:r>
              <a:rPr lang="en-US" sz="2400" dirty="0" smtClean="0">
                <a:solidFill>
                  <a:schemeClr val="tx1"/>
                </a:solidFill>
              </a:rPr>
              <a:t>CT: 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</a:rPr>
              <a:t>Mon)</a:t>
            </a:r>
            <a:endParaRPr lang="en-US" sz="2400" dirty="0">
              <a:solidFill>
                <a:schemeClr val="tx1"/>
              </a:solidFill>
            </a:endParaRPr>
          </a:p>
          <a:p>
            <a:pPr lvl="0"/>
            <a:r>
              <a:rPr lang="en-US" sz="2400" dirty="0" err="1" smtClean="0"/>
              <a:t>Mrs</a:t>
            </a:r>
            <a:r>
              <a:rPr lang="en-US" sz="2400" dirty="0" smtClean="0"/>
              <a:t> </a:t>
            </a:r>
            <a:r>
              <a:rPr lang="en-US" sz="2400" dirty="0"/>
              <a:t>Wood TA: (</a:t>
            </a:r>
            <a:r>
              <a:rPr lang="en-US" sz="2400" dirty="0" smtClean="0"/>
              <a:t>Mon-Fri)</a:t>
            </a:r>
            <a:endParaRPr lang="en-US" sz="2400" dirty="0" smtClean="0"/>
          </a:p>
          <a:p>
            <a:r>
              <a:rPr lang="en-US" sz="2400" dirty="0" err="1" smtClean="0">
                <a:solidFill>
                  <a:schemeClr val="tx1"/>
                </a:solidFill>
              </a:rPr>
              <a:t>Mrs</a:t>
            </a:r>
            <a:r>
              <a:rPr lang="en-US" sz="2400" dirty="0" smtClean="0">
                <a:solidFill>
                  <a:schemeClr val="tx1"/>
                </a:solidFill>
              </a:rPr>
              <a:t> Larkin TA</a:t>
            </a:r>
            <a:r>
              <a:rPr lang="en-US" sz="2400" dirty="0" smtClean="0">
                <a:solidFill>
                  <a:schemeClr val="tx1"/>
                </a:solidFill>
              </a:rPr>
              <a:t>: 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</a:rPr>
              <a:t>Mon &amp; Tues)</a:t>
            </a:r>
            <a:endParaRPr lang="en-GB" sz="2400" dirty="0"/>
          </a:p>
          <a:p>
            <a:pPr lvl="0"/>
            <a:r>
              <a:rPr lang="en-US" sz="2400" dirty="0" smtClean="0">
                <a:solidFill>
                  <a:schemeClr val="tx1"/>
                </a:solidFill>
              </a:rPr>
              <a:t>Miss D </a:t>
            </a:r>
            <a:r>
              <a:rPr lang="en-US" sz="2400" dirty="0" smtClean="0"/>
              <a:t>TA</a:t>
            </a:r>
            <a:r>
              <a:rPr lang="en-US" sz="2400" dirty="0" smtClean="0"/>
              <a:t>: </a:t>
            </a:r>
            <a:r>
              <a:rPr lang="en-US" sz="2400" dirty="0" smtClean="0"/>
              <a:t>(Wed - Fri</a:t>
            </a:r>
            <a:r>
              <a:rPr lang="en-US" sz="2400" dirty="0" smtClean="0"/>
              <a:t>)</a:t>
            </a:r>
          </a:p>
          <a:p>
            <a:pPr lvl="0"/>
            <a:r>
              <a:rPr lang="en-US" sz="2400" dirty="0" err="1" smtClean="0"/>
              <a:t>Ms</a:t>
            </a:r>
            <a:r>
              <a:rPr lang="en-US" sz="2400" dirty="0" smtClean="0"/>
              <a:t> </a:t>
            </a:r>
            <a:r>
              <a:rPr lang="en-US" sz="2400" dirty="0" err="1" smtClean="0"/>
              <a:t>Degia</a:t>
            </a:r>
            <a:r>
              <a:rPr lang="en-US" sz="2400" dirty="0" smtClean="0"/>
              <a:t> TA: (</a:t>
            </a:r>
            <a:r>
              <a:rPr lang="en-US" sz="2400" dirty="0" smtClean="0"/>
              <a:t>Tues)</a:t>
            </a:r>
            <a:endParaRPr lang="en-US" sz="2400" dirty="0" smtClean="0"/>
          </a:p>
          <a:p>
            <a:pPr lvl="0"/>
            <a:endParaRPr lang="en-GB" sz="2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872596" y="4608208"/>
            <a:ext cx="4134446" cy="1938178"/>
            <a:chOff x="1337627" y="4455719"/>
            <a:chExt cx="3971351" cy="171754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7627" y="4492572"/>
              <a:ext cx="1117417" cy="168069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90845" y="4455719"/>
              <a:ext cx="1118133" cy="171754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33235" y="4484859"/>
              <a:ext cx="1117417" cy="1688405"/>
            </a:xfrm>
            <a:prstGeom prst="rect">
              <a:avLst/>
            </a:prstGeom>
          </p:spPr>
        </p:pic>
      </p:grpSp>
      <p:pic>
        <p:nvPicPr>
          <p:cNvPr id="20" name="Picture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757" y="4578321"/>
            <a:ext cx="1336709" cy="1966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1321" y="4672222"/>
            <a:ext cx="1362090" cy="1813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9172" y="4672222"/>
            <a:ext cx="1783552" cy="175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0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80C37B-58CA-451D-B261-6C316BA9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875184"/>
          </a:xfrm>
        </p:spPr>
        <p:txBody>
          <a:bodyPr>
            <a:normAutofit/>
          </a:bodyPr>
          <a:lstStyle/>
          <a:p>
            <a:r>
              <a:rPr lang="en-GB" sz="3550" dirty="0"/>
              <a:t>A typical day in Year </a:t>
            </a:r>
            <a:r>
              <a:rPr lang="en-GB" sz="3550" dirty="0" smtClean="0"/>
              <a:t>3:</a:t>
            </a:r>
            <a:endParaRPr lang="en-GB" sz="35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C1E4C47-B243-41E9-A781-60FC2DF31A84}"/>
              </a:ext>
            </a:extLst>
          </p:cNvPr>
          <p:cNvSpPr txBox="1"/>
          <p:nvPr/>
        </p:nvSpPr>
        <p:spPr>
          <a:xfrm>
            <a:off x="4722812" y="3200400"/>
            <a:ext cx="2743200" cy="4247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37828" y="1405879"/>
            <a:ext cx="11089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8:40am   </a:t>
            </a:r>
            <a:r>
              <a:rPr lang="en-GB" sz="1400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9:00am                                        </a:t>
            </a:r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10:30am   </a:t>
            </a:r>
            <a:r>
              <a:rPr lang="en-GB" sz="1400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</a:t>
            </a:r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11:00am           </a:t>
            </a:r>
            <a:r>
              <a:rPr lang="en-GB" sz="1400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12:00pm        </a:t>
            </a:r>
            <a:r>
              <a:rPr lang="en-GB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12:30pm    1:20pm        </a:t>
            </a:r>
            <a:r>
              <a:rPr lang="en-GB" sz="1400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2:15pm         </a:t>
            </a:r>
            <a:r>
              <a:rPr lang="en-GB" sz="1400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3.15pm</a:t>
            </a:r>
            <a:endParaRPr lang="en-GB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14" y="1844824"/>
            <a:ext cx="9956255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2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B8F324-F6B1-4A56-889E-86BA8887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Year 3 Learning - Autumn Term: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5570" y="1484785"/>
            <a:ext cx="4184533" cy="720080"/>
          </a:xfrm>
        </p:spPr>
        <p:txBody>
          <a:bodyPr/>
          <a:lstStyle/>
          <a:p>
            <a:r>
              <a:rPr lang="en-GB" u="sng" dirty="0" smtClean="0"/>
              <a:t>History – Stone Age</a:t>
            </a:r>
            <a:endParaRPr lang="en-GB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75570" y="2204866"/>
            <a:ext cx="4184533" cy="3836498"/>
          </a:xfrm>
        </p:spPr>
        <p:txBody>
          <a:bodyPr>
            <a:normAutofit/>
          </a:bodyPr>
          <a:lstStyle/>
          <a:p>
            <a:pPr lvl="0"/>
            <a:r>
              <a:rPr lang="en-GB" sz="2400" dirty="0" smtClean="0"/>
              <a:t>Life in the Stone Age.</a:t>
            </a:r>
          </a:p>
          <a:p>
            <a:pPr lvl="0"/>
            <a:r>
              <a:rPr lang="en-GB" sz="2400" dirty="0" err="1" smtClean="0"/>
              <a:t>Skara</a:t>
            </a:r>
            <a:r>
              <a:rPr lang="en-GB" sz="2400" dirty="0" smtClean="0"/>
              <a:t> Brae and Stone </a:t>
            </a:r>
            <a:r>
              <a:rPr lang="en-GB" sz="2400" dirty="0" err="1" smtClean="0"/>
              <a:t>Henge</a:t>
            </a:r>
            <a:r>
              <a:rPr lang="en-GB" sz="2400" dirty="0" smtClean="0"/>
              <a:t>.</a:t>
            </a:r>
            <a:endParaRPr lang="en-GB" sz="2400" dirty="0"/>
          </a:p>
          <a:p>
            <a:pPr lvl="0"/>
            <a:r>
              <a:rPr lang="en-GB" sz="2400" dirty="0" smtClean="0"/>
              <a:t>Who </a:t>
            </a:r>
            <a:r>
              <a:rPr lang="en-GB" sz="2400" dirty="0"/>
              <a:t>was the Amesbury Archer?</a:t>
            </a:r>
          </a:p>
          <a:p>
            <a:pPr lvl="0"/>
            <a:r>
              <a:rPr lang="en-GB" sz="2400" dirty="0" smtClean="0"/>
              <a:t>Iron Age and Bronze Age.</a:t>
            </a:r>
          </a:p>
          <a:p>
            <a:pPr lvl="0"/>
            <a:r>
              <a:rPr lang="en-GB" sz="2400" dirty="0" smtClean="0"/>
              <a:t>Artefacts.</a:t>
            </a:r>
          </a:p>
          <a:p>
            <a:pPr lvl="0"/>
            <a:r>
              <a:rPr lang="en-GB" sz="2400" dirty="0" smtClean="0"/>
              <a:t>Hunter gathering.</a:t>
            </a:r>
          </a:p>
          <a:p>
            <a:pPr lvl="0"/>
            <a:endParaRPr lang="en-GB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87058" y="1484784"/>
            <a:ext cx="4184528" cy="720081"/>
          </a:xfrm>
        </p:spPr>
        <p:txBody>
          <a:bodyPr/>
          <a:lstStyle/>
          <a:p>
            <a:r>
              <a:rPr lang="en-GB" u="sng" dirty="0" smtClean="0"/>
              <a:t>Geography - Volcanoes</a:t>
            </a:r>
            <a:endParaRPr lang="en-GB" u="sng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087059" y="2204866"/>
            <a:ext cx="4184527" cy="3836498"/>
          </a:xfrm>
        </p:spPr>
        <p:txBody>
          <a:bodyPr>
            <a:normAutofit/>
          </a:bodyPr>
          <a:lstStyle/>
          <a:p>
            <a:pPr lvl="0"/>
            <a:r>
              <a:rPr lang="en-GB" sz="2400" dirty="0"/>
              <a:t>How </a:t>
            </a:r>
            <a:r>
              <a:rPr lang="en-GB" sz="2400" dirty="0" smtClean="0"/>
              <a:t>the earth is constructed.</a:t>
            </a:r>
            <a:endParaRPr lang="en-GB" sz="2400" dirty="0"/>
          </a:p>
          <a:p>
            <a:pPr lvl="0"/>
            <a:r>
              <a:rPr lang="en-GB" sz="2400" dirty="0" smtClean="0"/>
              <a:t>Mountains.</a:t>
            </a:r>
            <a:endParaRPr lang="en-GB" sz="2400" dirty="0"/>
          </a:p>
          <a:p>
            <a:pPr lvl="0"/>
            <a:r>
              <a:rPr lang="en-GB" sz="2400" dirty="0" smtClean="0"/>
              <a:t>Volcano formation.</a:t>
            </a:r>
            <a:endParaRPr lang="en-GB" sz="2400" dirty="0"/>
          </a:p>
          <a:p>
            <a:pPr lvl="0"/>
            <a:r>
              <a:rPr lang="en-GB" sz="2400" dirty="0" smtClean="0"/>
              <a:t>Volcanic eruptions.</a:t>
            </a:r>
            <a:endParaRPr lang="en-GB" sz="2400" dirty="0"/>
          </a:p>
          <a:p>
            <a:pPr lvl="0"/>
            <a:r>
              <a:rPr lang="en-GB" sz="2400" dirty="0" smtClean="0"/>
              <a:t>Earthquakes.</a:t>
            </a:r>
            <a:endParaRPr lang="en-GB" sz="2400" dirty="0"/>
          </a:p>
          <a:p>
            <a:r>
              <a:rPr lang="en-GB" sz="2400" dirty="0" smtClean="0"/>
              <a:t>Types of rocks.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0493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 Lessons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158" y="1628800"/>
            <a:ext cx="8594429" cy="4412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265" indent="-342265"/>
            <a:r>
              <a:rPr lang="en-US" sz="3200" dirty="0"/>
              <a:t>Year 3 PE </a:t>
            </a:r>
            <a:r>
              <a:rPr lang="en-US" sz="3200" dirty="0" smtClean="0"/>
              <a:t>days </a:t>
            </a:r>
            <a:r>
              <a:rPr lang="en-US" sz="3200" dirty="0"/>
              <a:t>= </a:t>
            </a:r>
            <a:r>
              <a:rPr lang="en-US" sz="3200" dirty="0" smtClean="0">
                <a:solidFill>
                  <a:schemeClr val="tx1"/>
                </a:solidFill>
              </a:rPr>
              <a:t>Mondays (outdoors) </a:t>
            </a:r>
            <a:r>
              <a:rPr lang="en-US" sz="3200" dirty="0">
                <a:solidFill>
                  <a:schemeClr val="tx1"/>
                </a:solidFill>
              </a:rPr>
              <a:t>and </a:t>
            </a:r>
            <a:r>
              <a:rPr lang="en-US" sz="3200" dirty="0" smtClean="0">
                <a:solidFill>
                  <a:schemeClr val="tx1"/>
                </a:solidFill>
              </a:rPr>
              <a:t>Thursdays (indoors)</a:t>
            </a:r>
            <a:endParaRPr lang="en-US" sz="3200" dirty="0">
              <a:solidFill>
                <a:schemeClr val="tx1"/>
              </a:solidFill>
            </a:endParaRPr>
          </a:p>
          <a:p>
            <a:pPr marL="342265" indent="-342265"/>
            <a:r>
              <a:rPr lang="en-US" sz="3200" dirty="0" smtClean="0"/>
              <a:t>Wear PE kit to school.</a:t>
            </a:r>
          </a:p>
          <a:p>
            <a:pPr marL="342265" indent="-342265"/>
            <a:r>
              <a:rPr lang="en-US" sz="3200" dirty="0" smtClean="0"/>
              <a:t>Correct clothing in line with school uniform policy </a:t>
            </a:r>
            <a:r>
              <a:rPr lang="mr-IN" sz="3200" dirty="0"/>
              <a:t>–</a:t>
            </a:r>
            <a:r>
              <a:rPr lang="en-US" sz="3200" dirty="0"/>
              <a:t> </a:t>
            </a:r>
            <a:r>
              <a:rPr lang="en-US" sz="3200" dirty="0" smtClean="0"/>
              <a:t>shorts/</a:t>
            </a:r>
            <a:r>
              <a:rPr lang="en-US" sz="3200" dirty="0" err="1" smtClean="0"/>
              <a:t>skorts</a:t>
            </a:r>
            <a:r>
              <a:rPr lang="en-US" sz="3200" dirty="0" smtClean="0"/>
              <a:t>, </a:t>
            </a:r>
            <a:r>
              <a:rPr lang="en-US" sz="3200" dirty="0"/>
              <a:t>joggers, house team </a:t>
            </a:r>
            <a:r>
              <a:rPr lang="en-US" sz="3200" dirty="0" err="1"/>
              <a:t>coloured</a:t>
            </a:r>
            <a:r>
              <a:rPr lang="en-US" sz="3200" dirty="0"/>
              <a:t> t-shirt, </a:t>
            </a:r>
            <a:r>
              <a:rPr lang="en-US" sz="3200" dirty="0" smtClean="0"/>
              <a:t>trainers.</a:t>
            </a:r>
            <a:endParaRPr lang="en-US" sz="3200" dirty="0"/>
          </a:p>
          <a:p>
            <a:pPr marL="342265" indent="-342265"/>
            <a:r>
              <a:rPr lang="en-US" sz="3200" dirty="0" smtClean="0"/>
              <a:t>No earrings or tape to cover them up.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8727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0D3994-2FAE-4D50-96BB-C889AFDB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Expectations…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5539B5-EF65-4AC6-B732-E9C3A5565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4" y="1772816"/>
            <a:ext cx="10585176" cy="42672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265" indent="-342265"/>
            <a:r>
              <a:rPr lang="en-GB" sz="2400" dirty="0"/>
              <a:t>Reading </a:t>
            </a:r>
            <a:r>
              <a:rPr lang="en-GB" sz="2400" dirty="0" smtClean="0"/>
              <a:t>record – checked regularly over the week.</a:t>
            </a:r>
            <a:endParaRPr lang="en-GB" sz="2400" dirty="0"/>
          </a:p>
          <a:p>
            <a:pPr marL="342265" indent="-342265"/>
            <a:r>
              <a:rPr lang="en-GB" sz="2400" dirty="0"/>
              <a:t>Adult or child to record (e.g. independent reading).</a:t>
            </a:r>
          </a:p>
          <a:p>
            <a:pPr marL="342265" indent="-342265"/>
            <a:r>
              <a:rPr lang="en-GB" sz="2400" dirty="0"/>
              <a:t>10 mins each day.</a:t>
            </a:r>
          </a:p>
          <a:p>
            <a:pPr marL="342265" indent="-342265"/>
            <a:r>
              <a:rPr lang="en-GB" sz="2400" dirty="0" err="1"/>
              <a:t>Housepoints</a:t>
            </a:r>
            <a:r>
              <a:rPr lang="en-GB" sz="2400" dirty="0"/>
              <a:t> </a:t>
            </a:r>
            <a:r>
              <a:rPr lang="en-GB" sz="2400" dirty="0" smtClean="0"/>
              <a:t>for reading.</a:t>
            </a:r>
            <a:endParaRPr lang="en-GB" sz="2400" dirty="0"/>
          </a:p>
          <a:p>
            <a:pPr marL="342265" indent="-342265"/>
            <a:r>
              <a:rPr lang="en-GB" sz="2400" dirty="0"/>
              <a:t>Bug Club.</a:t>
            </a:r>
          </a:p>
          <a:p>
            <a:pPr marL="342265" indent="-342265"/>
            <a:r>
              <a:rPr lang="en-GB" sz="2400" dirty="0"/>
              <a:t>Responsible for changing their book.</a:t>
            </a:r>
          </a:p>
          <a:p>
            <a:pPr marL="342265" indent="-342265"/>
            <a:r>
              <a:rPr lang="en-GB" sz="2400" dirty="0" smtClean="0"/>
              <a:t>Assessments </a:t>
            </a:r>
            <a:r>
              <a:rPr lang="en-GB" sz="2400" dirty="0"/>
              <a:t>throughout the year.</a:t>
            </a:r>
          </a:p>
        </p:txBody>
      </p:sp>
    </p:spTree>
    <p:extLst>
      <p:ext uri="{BB962C8B-B14F-4D97-AF65-F5344CB8AC3E}">
        <p14:creationId xmlns:p14="http://schemas.microsoft.com/office/powerpoint/2010/main" val="395782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4026A-514B-4BB5-B7A8-065353C9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158" y="1412776"/>
            <a:ext cx="9809742" cy="4628587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Year ¾ statutory word list (split between year groups</a:t>
            </a:r>
            <a:r>
              <a:rPr lang="en-US" sz="3200" dirty="0"/>
              <a:t>). </a:t>
            </a:r>
            <a:endParaRPr lang="en-US" sz="3200" dirty="0" smtClean="0"/>
          </a:p>
          <a:p>
            <a:r>
              <a:rPr lang="en-US" sz="3200" dirty="0" smtClean="0"/>
              <a:t>Continue </a:t>
            </a:r>
            <a:r>
              <a:rPr lang="en-US" sz="3200" dirty="0"/>
              <a:t>using and applying phonics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/>
              <a:t>Spelling rules</a:t>
            </a:r>
            <a:r>
              <a:rPr lang="en-US" sz="3200" dirty="0" smtClean="0"/>
              <a:t>.</a:t>
            </a:r>
          </a:p>
          <a:p>
            <a:r>
              <a:rPr lang="en-US" sz="3200" dirty="0" err="1" smtClean="0"/>
              <a:t>Practised</a:t>
            </a:r>
            <a:r>
              <a:rPr lang="en-US" sz="3200" dirty="0" smtClean="0"/>
              <a:t> throughout the week at home and at school.</a:t>
            </a:r>
            <a:endParaRPr lang="en-US" sz="3200" dirty="0"/>
          </a:p>
          <a:p>
            <a:r>
              <a:rPr lang="en-US" sz="3200" dirty="0"/>
              <a:t>Spelling test each </a:t>
            </a:r>
            <a:r>
              <a:rPr lang="en-US" sz="3200" dirty="0" smtClean="0"/>
              <a:t>week (Thurs), new spellings come home every Friday.</a:t>
            </a:r>
            <a:endParaRPr lang="en-US" sz="3200" dirty="0"/>
          </a:p>
          <a:p>
            <a:r>
              <a:rPr lang="en-US" sz="3200" dirty="0" smtClean="0"/>
              <a:t>Spelling fluency </a:t>
            </a:r>
            <a:r>
              <a:rPr lang="en-US" sz="3200" dirty="0"/>
              <a:t>books in school.</a:t>
            </a:r>
          </a:p>
        </p:txBody>
      </p:sp>
    </p:spTree>
    <p:extLst>
      <p:ext uri="{BB962C8B-B14F-4D97-AF65-F5344CB8AC3E}">
        <p14:creationId xmlns:p14="http://schemas.microsoft.com/office/powerpoint/2010/main" val="14082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C7975A-B4D8-4BB5-A647-2BFFEAB1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 Learning…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3454E-982B-4BC2-BD94-F1713A56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20" y="1415013"/>
            <a:ext cx="9144000" cy="4822299"/>
          </a:xfrm>
        </p:spPr>
        <p:txBody>
          <a:bodyPr>
            <a:normAutofit fontScale="92500" lnSpcReduction="10000"/>
          </a:bodyPr>
          <a:lstStyle/>
          <a:p>
            <a:r>
              <a:rPr lang="en-GB" sz="3600" dirty="0" smtClean="0"/>
              <a:t>Weekly home learning letter in yellow home learning book. Will include short description of learning in class that week and a homework task linked to this. (Varied topic each week)</a:t>
            </a:r>
          </a:p>
          <a:p>
            <a:r>
              <a:rPr lang="en-GB" sz="3600" dirty="0" smtClean="0"/>
              <a:t>Daily r</a:t>
            </a:r>
            <a:r>
              <a:rPr lang="en-GB" sz="3600" dirty="0" smtClean="0"/>
              <a:t>eading.</a:t>
            </a:r>
            <a:endParaRPr lang="en-GB" sz="3600" dirty="0" smtClean="0"/>
          </a:p>
          <a:p>
            <a:r>
              <a:rPr lang="en-GB" sz="3600" dirty="0" smtClean="0"/>
              <a:t>Spellings in </a:t>
            </a:r>
            <a:r>
              <a:rPr lang="en-GB" sz="3600" dirty="0" smtClean="0"/>
              <a:t>home learning book alongside a spelling activity (bring back each Thursday).</a:t>
            </a:r>
            <a:endParaRPr lang="en-GB" sz="3600" dirty="0"/>
          </a:p>
          <a:p>
            <a:r>
              <a:rPr lang="en-GB" sz="3600" dirty="0" smtClean="0"/>
              <a:t>Times </a:t>
            </a:r>
            <a:r>
              <a:rPr lang="en-GB" sz="3600" dirty="0"/>
              <a:t>Tables </a:t>
            </a:r>
            <a:r>
              <a:rPr lang="en-GB" sz="3600" dirty="0" err="1"/>
              <a:t>Rockstars</a:t>
            </a:r>
            <a:r>
              <a:rPr lang="en-GB" sz="3600" dirty="0" smtClean="0"/>
              <a:t>. (Little and </a:t>
            </a:r>
            <a:r>
              <a:rPr lang="en-GB" sz="3600" smtClean="0"/>
              <a:t>often)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2916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F1D4E4-470D-4E24-B700-1A7A55F7B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Uniform…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7158" y="1225689"/>
            <a:ext cx="10081120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dirty="0"/>
              <a:t>Black/blue/grey </a:t>
            </a:r>
            <a:r>
              <a:rPr lang="en-GB" sz="2000" dirty="0" smtClean="0"/>
              <a:t>trousers/skirts.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White polo/shirt.</a:t>
            </a:r>
          </a:p>
          <a:p>
            <a:endParaRPr lang="en-GB" sz="2000" dirty="0"/>
          </a:p>
          <a:p>
            <a:r>
              <a:rPr lang="en-GB" sz="2000" dirty="0"/>
              <a:t>Navy/blue cardigan or jumper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smtClean="0"/>
              <a:t>Grey, navy, black or white socks.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Black school </a:t>
            </a:r>
            <a:r>
              <a:rPr lang="en-GB" sz="2000" dirty="0" smtClean="0"/>
              <a:t>shoes.</a:t>
            </a:r>
          </a:p>
          <a:p>
            <a:endParaRPr lang="en-GB" sz="2000" dirty="0"/>
          </a:p>
          <a:p>
            <a:r>
              <a:rPr lang="en-GB" sz="2000" dirty="0"/>
              <a:t>Earrings </a:t>
            </a:r>
            <a:r>
              <a:rPr lang="mr-IN" sz="2000" dirty="0"/>
              <a:t>–</a:t>
            </a:r>
            <a:r>
              <a:rPr lang="en-GB" sz="2000" dirty="0"/>
              <a:t> small studs that must be removed by child for PE.</a:t>
            </a:r>
          </a:p>
          <a:p>
            <a:endParaRPr lang="en-GB" sz="2000" dirty="0"/>
          </a:p>
          <a:p>
            <a:r>
              <a:rPr lang="en-GB" sz="2000" dirty="0"/>
              <a:t>Long hair (shoulder length and below) must be tied back at all times, hair ties and headbands should be small and discreet in school colours only. </a:t>
            </a:r>
          </a:p>
          <a:p>
            <a:endParaRPr lang="en-GB" sz="2000" dirty="0"/>
          </a:p>
          <a:p>
            <a:r>
              <a:rPr lang="en-GB" sz="2000" dirty="0"/>
              <a:t>Children should not wear make </a:t>
            </a:r>
            <a:r>
              <a:rPr lang="en-GB" sz="2000" dirty="0" smtClean="0"/>
              <a:t>up, nail </a:t>
            </a:r>
            <a:r>
              <a:rPr lang="en-GB" sz="2000" dirty="0"/>
              <a:t>polish </a:t>
            </a:r>
            <a:r>
              <a:rPr lang="en-GB" sz="2000" dirty="0" smtClean="0"/>
              <a:t>or temporary tattoos in </a:t>
            </a:r>
            <a:r>
              <a:rPr lang="en-GB" sz="2000" dirty="0"/>
              <a:t>school.</a:t>
            </a:r>
          </a:p>
          <a:p>
            <a:endParaRPr lang="en-GB" sz="2000" dirty="0"/>
          </a:p>
          <a:p>
            <a:r>
              <a:rPr lang="en-GB" sz="2000" dirty="0"/>
              <a:t>Please ensure that ALL uniform and equipment is named.</a:t>
            </a:r>
          </a:p>
        </p:txBody>
      </p:sp>
    </p:spTree>
    <p:extLst>
      <p:ext uri="{BB962C8B-B14F-4D97-AF65-F5344CB8AC3E}">
        <p14:creationId xmlns:p14="http://schemas.microsoft.com/office/powerpoint/2010/main" val="1403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Please email </a:t>
            </a:r>
            <a:r>
              <a:rPr lang="en-GB" dirty="0" smtClean="0">
                <a:hlinkClick r:id="rId2"/>
              </a:rPr>
              <a:t>info@dormansland.surrey.sch.uk</a:t>
            </a:r>
            <a:r>
              <a:rPr lang="en-GB" dirty="0"/>
              <a:t> </a:t>
            </a:r>
            <a:r>
              <a:rPr lang="en-GB" dirty="0" smtClean="0"/>
              <a:t>with subject as FOA: ‘teacher name’</a:t>
            </a:r>
          </a:p>
          <a:p>
            <a:pPr marL="0" indent="0">
              <a:buNone/>
            </a:pPr>
            <a:r>
              <a:rPr lang="en-GB" dirty="0" smtClean="0"/>
              <a:t>We </a:t>
            </a:r>
            <a:r>
              <a:rPr lang="en-GB" dirty="0"/>
              <a:t>will then get in touch with you at the earliest opportunity.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 are always available on the playground at the end of the school day once the class has been dismissed.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small non-urgent matters, notes could be put in the reading diaries.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Please also check messages on the class webpages, SCOPAY, Marvellous Me and school newsletters.</a:t>
            </a:r>
          </a:p>
        </p:txBody>
      </p:sp>
    </p:spTree>
    <p:extLst>
      <p:ext uri="{BB962C8B-B14F-4D97-AF65-F5344CB8AC3E}">
        <p14:creationId xmlns:p14="http://schemas.microsoft.com/office/powerpoint/2010/main" val="319840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C7975A-B4D8-4BB5-A647-2BFFEAB1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Others…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63454E-982B-4BC2-BD94-F1713A56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20" y="1415013"/>
            <a:ext cx="9144000" cy="4822299"/>
          </a:xfrm>
        </p:spPr>
        <p:txBody>
          <a:bodyPr>
            <a:normAutofit/>
          </a:bodyPr>
          <a:lstStyle/>
          <a:p>
            <a:r>
              <a:rPr lang="en-GB" sz="3600" dirty="0" smtClean="0"/>
              <a:t>Parent readers.</a:t>
            </a:r>
          </a:p>
          <a:p>
            <a:r>
              <a:rPr lang="en-GB" sz="3600" dirty="0" smtClean="0"/>
              <a:t>Pieces of fruit or plain breadsticks for snack.</a:t>
            </a:r>
          </a:p>
          <a:p>
            <a:r>
              <a:rPr lang="en-GB" sz="3600" dirty="0" smtClean="0"/>
              <a:t>Equipment.</a:t>
            </a:r>
          </a:p>
          <a:p>
            <a:r>
              <a:rPr lang="en-GB" sz="3600" dirty="0" smtClean="0"/>
              <a:t>Permission slips, medical and collection arrangements.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4966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6EAF7A-0526-4510-9EFA-302567E71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964" y="404664"/>
            <a:ext cx="9143998" cy="1020762"/>
          </a:xfrm>
        </p:spPr>
        <p:txBody>
          <a:bodyPr>
            <a:noAutofit/>
          </a:bodyPr>
          <a:lstStyle/>
          <a:p>
            <a:r>
              <a:rPr lang="en-GB" sz="7200" dirty="0">
                <a:latin typeface="Comic Sans MS" panose="030F0702030302020204" pitchFamily="66" charset="0"/>
              </a:rPr>
              <a:t>Any 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A53D0B7-5330-4300-B5B6-8080C21046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04" y="2564904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1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</TotalTime>
  <Words>529</Words>
  <Application>Microsoft Office PowerPoint</Application>
  <PresentationFormat>Custom</PresentationFormat>
  <Paragraphs>89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MS Mincho</vt:lpstr>
      <vt:lpstr>Arial</vt:lpstr>
      <vt:lpstr>Calibri</vt:lpstr>
      <vt:lpstr>Comic Sans MS</vt:lpstr>
      <vt:lpstr>Corbel</vt:lpstr>
      <vt:lpstr>Mangal</vt:lpstr>
      <vt:lpstr>Times New Roman</vt:lpstr>
      <vt:lpstr>Trebuchet MS</vt:lpstr>
      <vt:lpstr>Wingdings 3</vt:lpstr>
      <vt:lpstr>Facet</vt:lpstr>
      <vt:lpstr>Welcome to Year 3 (Amethyst Class) Meet the Teacher</vt:lpstr>
      <vt:lpstr>Adults we work with…  </vt:lpstr>
      <vt:lpstr>A typical day in Year 3:</vt:lpstr>
      <vt:lpstr>Year 3 Learning - Autumn Term:</vt:lpstr>
      <vt:lpstr>PE Lessons </vt:lpstr>
      <vt:lpstr>Reading Expectations… </vt:lpstr>
      <vt:lpstr>Spellings…</vt:lpstr>
      <vt:lpstr>Home Learning…</vt:lpstr>
      <vt:lpstr>Uniform… </vt:lpstr>
      <vt:lpstr>Communication</vt:lpstr>
      <vt:lpstr>Others…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have a go at this maths problem while you wait.</dc:title>
  <dc:creator>hayley clark</dc:creator>
  <cp:lastModifiedBy>Melanie Pollard</cp:lastModifiedBy>
  <cp:revision>203</cp:revision>
  <cp:lastPrinted>2026-09-07T19:01:09Z</cp:lastPrinted>
  <dcterms:created xsi:type="dcterms:W3CDTF">2018-01-13T21:01:56Z</dcterms:created>
  <dcterms:modified xsi:type="dcterms:W3CDTF">2026-09-07T19:01:32Z</dcterms:modified>
</cp:coreProperties>
</file>