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9"/>
  </p:notesMasterIdLst>
  <p:handoutMasterIdLst>
    <p:handoutMasterId r:id="rId20"/>
  </p:handoutMasterIdLst>
  <p:sldIdLst>
    <p:sldId id="299" r:id="rId2"/>
    <p:sldId id="287" r:id="rId3"/>
    <p:sldId id="298" r:id="rId4"/>
    <p:sldId id="302" r:id="rId5"/>
    <p:sldId id="286" r:id="rId6"/>
    <p:sldId id="300" r:id="rId7"/>
    <p:sldId id="301" r:id="rId8"/>
    <p:sldId id="295" r:id="rId9"/>
    <p:sldId id="285" r:id="rId10"/>
    <p:sldId id="277" r:id="rId11"/>
    <p:sldId id="296" r:id="rId12"/>
    <p:sldId id="276" r:id="rId13"/>
    <p:sldId id="297" r:id="rId14"/>
    <p:sldId id="293" r:id="rId15"/>
    <p:sldId id="281" r:id="rId16"/>
    <p:sldId id="304" r:id="rId17"/>
    <p:sldId id="303" r:id="rId18"/>
  </p:sldIdLst>
  <p:sldSz cx="12188825" cy="6858000"/>
  <p:notesSz cx="6870700" cy="10006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2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9B1AD-A114-5BFB-4B01-AC5CEBCEAA12}" v="240" dt="2021-09-03T08:27:10.894"/>
    <p1510:client id="{2ACB92B3-C836-4EB8-A6EE-1C108FB45D34}" v="44" dt="2022-09-05T11:50:26.543"/>
    <p1510:client id="{4BC1BFF2-E08E-46AE-8DBB-BF1D5DBE6B17}" v="13" dt="2021-09-03T15:20:33.374"/>
    <p1510:client id="{70539812-B9F1-4D85-89B2-286244562DF2}" v="47" dt="2021-09-04T22:14:06.715"/>
    <p1510:client id="{F75A8182-E577-46D4-9C72-8883AA55892A}" v="407" dt="2021-09-03T08:16:47.748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4" autoAdjust="0"/>
    <p:restoredTop sz="94599" autoAdjust="0"/>
  </p:normalViewPr>
  <p:slideViewPr>
    <p:cSldViewPr>
      <p:cViewPr varScale="1">
        <p:scale>
          <a:sx n="116" d="100"/>
          <a:sy n="116" d="100"/>
        </p:scale>
        <p:origin x="114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1976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3152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1810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9/10/2026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1810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1810" y="0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9/10/2026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3" y="750888"/>
            <a:ext cx="6670675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72" tIns="46136" rIns="92272" bIns="4613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071" y="4752858"/>
            <a:ext cx="5496560" cy="4502706"/>
          </a:xfrm>
          <a:prstGeom prst="rect">
            <a:avLst/>
          </a:prstGeom>
        </p:spPr>
        <p:txBody>
          <a:bodyPr vert="horz" lIns="92272" tIns="46136" rIns="92272" bIns="4613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1810" y="9503976"/>
            <a:ext cx="2977303" cy="500301"/>
          </a:xfrm>
          <a:prstGeom prst="rect">
            <a:avLst/>
          </a:prstGeom>
        </p:spPr>
        <p:txBody>
          <a:bodyPr vert="horz" lIns="92272" tIns="46136" rIns="92272" bIns="46136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763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033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7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611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479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2A70B-78F2-4DCF-B53B-C990D2FAFB8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96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86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03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8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18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77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00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7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60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6419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044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6686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43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39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1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19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dormansland.surrey.sch.uk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Image result for sweets">
            <a:extLst>
              <a:ext uri="{FF2B5EF4-FFF2-40B4-BE49-F238E27FC236}">
                <a16:creationId xmlns:a16="http://schemas.microsoft.com/office/drawing/2014/main" xmlns="" id="{1DFB93FF-8C6E-4C99-9FCE-6023B27CD4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99025" y="2533650"/>
            <a:ext cx="2390775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57908" y="1268760"/>
            <a:ext cx="8136904" cy="1646302"/>
          </a:xfrm>
        </p:spPr>
        <p:txBody>
          <a:bodyPr/>
          <a:lstStyle/>
          <a:p>
            <a:pPr algn="ctr"/>
            <a:r>
              <a:rPr lang="en-GB" dirty="0" smtClean="0"/>
              <a:t>Welcome to the Year 4 ‘Meet the teacher’ 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28" y="3284984"/>
            <a:ext cx="2664183" cy="26641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1542" y="3573016"/>
            <a:ext cx="26193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368574">
            <a:off x="232387" y="3553971"/>
            <a:ext cx="3576638" cy="178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D2F2BC-D834-4B9E-8A0E-6348D1FEE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28" y="153305"/>
            <a:ext cx="8594429" cy="803176"/>
          </a:xfrm>
        </p:spPr>
        <p:txBody>
          <a:bodyPr/>
          <a:lstStyle/>
          <a:p>
            <a:r>
              <a:rPr lang="en-GB" dirty="0"/>
              <a:t>Adults we work with…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0356" y="194962"/>
            <a:ext cx="4184528" cy="576262"/>
          </a:xfrm>
        </p:spPr>
        <p:txBody>
          <a:bodyPr/>
          <a:lstStyle/>
          <a:p>
            <a:r>
              <a:rPr lang="en-US" sz="3200" dirty="0"/>
              <a:t>Year 4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03616" y="781028"/>
            <a:ext cx="4752528" cy="330411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Miss Wells CT</a:t>
            </a:r>
          </a:p>
          <a:p>
            <a:r>
              <a:rPr lang="en-US" sz="2800" dirty="0" err="1" smtClean="0">
                <a:solidFill>
                  <a:schemeClr val="tx1"/>
                </a:solidFill>
              </a:rPr>
              <a:t>Mrs</a:t>
            </a:r>
            <a:r>
              <a:rPr lang="en-US" sz="2800" dirty="0" smtClean="0">
                <a:solidFill>
                  <a:schemeClr val="tx1"/>
                </a:solidFill>
              </a:rPr>
              <a:t> Bruce TA (Mon-Fri am)</a:t>
            </a:r>
          </a:p>
          <a:p>
            <a:r>
              <a:rPr lang="en-US" sz="2800" dirty="0" err="1" smtClean="0">
                <a:solidFill>
                  <a:schemeClr val="tx1"/>
                </a:solidFill>
              </a:rPr>
              <a:t>Ms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Degia</a:t>
            </a:r>
            <a:r>
              <a:rPr lang="en-US" sz="2800" dirty="0">
                <a:solidFill>
                  <a:schemeClr val="tx1"/>
                </a:solidFill>
              </a:rPr>
              <a:t> TA (</a:t>
            </a:r>
            <a:r>
              <a:rPr lang="en-US" sz="2800" dirty="0" smtClean="0">
                <a:solidFill>
                  <a:schemeClr val="tx1"/>
                </a:solidFill>
              </a:rPr>
              <a:t>Mon, Wed, Thurs, Fri pm)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Miss Floyd (Mon, Wed am)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err="1" smtClean="0">
                <a:solidFill>
                  <a:schemeClr val="tx1"/>
                </a:solidFill>
              </a:rPr>
              <a:t>Mrs</a:t>
            </a:r>
            <a:r>
              <a:rPr lang="en-US" sz="2800" dirty="0" smtClean="0">
                <a:solidFill>
                  <a:schemeClr val="tx1"/>
                </a:solidFill>
              </a:rPr>
              <a:t> Higginson (Fri am)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36" y="4116401"/>
            <a:ext cx="1815546" cy="25899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36" y="781028"/>
            <a:ext cx="2042736" cy="3078907"/>
          </a:xfrm>
          <a:prstGeom prst="rect">
            <a:avLst/>
          </a:prstGeom>
        </p:spPr>
      </p:pic>
      <p:pic>
        <p:nvPicPr>
          <p:cNvPr id="8" name="Picture 7" descr="C:\Users\kwells\AppData\Local\Microsoft\Windows\INetCache\Content.Word\IMG_476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36" t="14383" r="1136" b="-2238"/>
          <a:stretch/>
        </p:blipFill>
        <p:spPr bwMode="auto">
          <a:xfrm>
            <a:off x="1501246" y="4132740"/>
            <a:ext cx="1944216" cy="25572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1" t="31100" r="16400" b="25194"/>
          <a:stretch/>
        </p:blipFill>
        <p:spPr>
          <a:xfrm>
            <a:off x="7390556" y="4166446"/>
            <a:ext cx="2178649" cy="230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0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Our School Vision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3892" y="1412776"/>
            <a:ext cx="7857695" cy="4110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800" dirty="0" smtClean="0"/>
              <a:t>When </a:t>
            </a:r>
            <a:r>
              <a:rPr lang="en-GB" sz="2800" dirty="0"/>
              <a:t>they leave us, children will be confident, resilient learners, with a positive self-image, </a:t>
            </a:r>
            <a:r>
              <a:rPr lang="en-GB" sz="2800" dirty="0" smtClean="0"/>
              <a:t>who are </a:t>
            </a:r>
            <a:r>
              <a:rPr lang="en-GB" sz="2800" dirty="0"/>
              <a:t>ready for the challenges, opportunities and social responsibilities of a continually changing world.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204" y="3861048"/>
            <a:ext cx="2694369" cy="2597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8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80C37B-58CA-451D-B261-6C316BA9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875184"/>
          </a:xfrm>
        </p:spPr>
        <p:txBody>
          <a:bodyPr>
            <a:normAutofit/>
          </a:bodyPr>
          <a:lstStyle/>
          <a:p>
            <a:r>
              <a:rPr lang="en-GB" sz="3550" dirty="0"/>
              <a:t>A typical day in Year 4: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C1E4C47-B243-41E9-A781-60FC2DF31A84}"/>
              </a:ext>
            </a:extLst>
          </p:cNvPr>
          <p:cNvSpPr txBox="1"/>
          <p:nvPr/>
        </p:nvSpPr>
        <p:spPr>
          <a:xfrm>
            <a:off x="4722812" y="3200400"/>
            <a:ext cx="2743200" cy="4247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77788" y="1340768"/>
            <a:ext cx="11521280" cy="5256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7464" t="14291" r="8647" b="19542"/>
          <a:stretch/>
        </p:blipFill>
        <p:spPr>
          <a:xfrm>
            <a:off x="1053852" y="1268760"/>
            <a:ext cx="10514309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B8F324-F6B1-4A56-889E-86BA88876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Topics this year include..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677158" y="1628800"/>
            <a:ext cx="8594429" cy="5040560"/>
          </a:xfrm>
        </p:spPr>
        <p:txBody>
          <a:bodyPr>
            <a:noAutofit/>
          </a:bodyPr>
          <a:lstStyle/>
          <a:p>
            <a:r>
              <a:rPr lang="en-GB" sz="2800" dirty="0"/>
              <a:t>Autumn Term – How children’s lives have changed in History and the importance of rainforests in Geography. We </a:t>
            </a:r>
            <a:r>
              <a:rPr lang="en-GB" sz="2800" dirty="0" smtClean="0"/>
              <a:t>are </a:t>
            </a:r>
            <a:r>
              <a:rPr lang="en-GB" sz="2800" dirty="0"/>
              <a:t>also learning to play the Recorder! </a:t>
            </a:r>
            <a:r>
              <a:rPr lang="en-GB" sz="2800" dirty="0" smtClean="0"/>
              <a:t>We also plan to visit Kew Gardens.</a:t>
            </a:r>
            <a:endParaRPr lang="en-GB" sz="2800" dirty="0"/>
          </a:p>
          <a:p>
            <a:r>
              <a:rPr lang="en-GB" sz="2800" dirty="0"/>
              <a:t>Spring Term – the </a:t>
            </a:r>
            <a:r>
              <a:rPr lang="en-GB" sz="2800" dirty="0" smtClean="0"/>
              <a:t>History </a:t>
            </a:r>
            <a:r>
              <a:rPr lang="en-GB" sz="2800" dirty="0"/>
              <a:t>of </a:t>
            </a:r>
            <a:r>
              <a:rPr lang="en-GB" sz="2800" dirty="0" smtClean="0"/>
              <a:t>invaders </a:t>
            </a:r>
            <a:r>
              <a:rPr lang="en-GB" sz="2800" dirty="0"/>
              <a:t>and settlers in Britain and looking at where our food comes from. Science is looking at electricity and energy.</a:t>
            </a:r>
          </a:p>
          <a:p>
            <a:r>
              <a:rPr lang="en-GB" sz="2800" dirty="0"/>
              <a:t>Summer Term - All about the Vikings and how our </a:t>
            </a:r>
            <a:r>
              <a:rPr lang="en-GB" sz="2800" dirty="0" smtClean="0"/>
              <a:t>rivers </a:t>
            </a:r>
            <a:r>
              <a:rPr lang="en-GB" sz="2800" dirty="0"/>
              <a:t>are used. We will also be trying out edible gardens as well as a French Café.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10493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F1D4E4-470D-4E24-B700-1A7A55F7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58" y="11088"/>
            <a:ext cx="8594429" cy="1320800"/>
          </a:xfrm>
        </p:spPr>
        <p:txBody>
          <a:bodyPr/>
          <a:lstStyle/>
          <a:p>
            <a:r>
              <a:rPr lang="en-GB" dirty="0"/>
              <a:t>Uniform…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7158" y="671488"/>
            <a:ext cx="10081120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dirty="0"/>
              <a:t>Black/blue/grey </a:t>
            </a:r>
            <a:r>
              <a:rPr lang="en-GB" sz="2000" dirty="0" smtClean="0"/>
              <a:t>trousers/skirts.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White polo/shirt.</a:t>
            </a:r>
          </a:p>
          <a:p>
            <a:endParaRPr lang="en-GB" sz="2000" dirty="0"/>
          </a:p>
          <a:p>
            <a:r>
              <a:rPr lang="en-GB" sz="2000" dirty="0"/>
              <a:t>Navy/blue cardigan or jumper</a:t>
            </a:r>
            <a:r>
              <a:rPr lang="en-GB" sz="2000" dirty="0" smtClean="0"/>
              <a:t>.</a:t>
            </a:r>
          </a:p>
          <a:p>
            <a:endParaRPr lang="en-GB" sz="2000" dirty="0"/>
          </a:p>
          <a:p>
            <a:r>
              <a:rPr lang="en-GB" sz="2000" dirty="0" smtClean="0"/>
              <a:t>Grey, navy, black or white socks.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Black school </a:t>
            </a:r>
            <a:r>
              <a:rPr lang="en-GB" sz="2000" dirty="0" smtClean="0"/>
              <a:t>shoes.</a:t>
            </a:r>
          </a:p>
          <a:p>
            <a:endParaRPr lang="en-GB" sz="2000" dirty="0"/>
          </a:p>
          <a:p>
            <a:r>
              <a:rPr lang="en-GB" sz="2000" dirty="0"/>
              <a:t>Earrings </a:t>
            </a:r>
            <a:r>
              <a:rPr lang="mr-IN" sz="2000" dirty="0"/>
              <a:t>–</a:t>
            </a:r>
            <a:r>
              <a:rPr lang="en-GB" sz="2000" dirty="0"/>
              <a:t> small studs that must be removed by child for </a:t>
            </a:r>
            <a:r>
              <a:rPr lang="en-GB" sz="2000" dirty="0" smtClean="0"/>
              <a:t>PE or taped.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Long hair (shoulder length and below) must be tied back at all times, hair ties and headbands should be small and discreet in school colours only. </a:t>
            </a:r>
          </a:p>
          <a:p>
            <a:endParaRPr lang="en-GB" sz="2000" dirty="0"/>
          </a:p>
          <a:p>
            <a:r>
              <a:rPr lang="en-GB" sz="2000" dirty="0"/>
              <a:t>Children should not wear make up or nail polish in school.</a:t>
            </a:r>
          </a:p>
          <a:p>
            <a:endParaRPr lang="en-GB" sz="2000" dirty="0"/>
          </a:p>
          <a:p>
            <a:r>
              <a:rPr lang="en-GB" sz="2000" dirty="0"/>
              <a:t>Please ensure that ALL uniform and equipment is named.</a:t>
            </a:r>
          </a:p>
        </p:txBody>
      </p:sp>
    </p:spTree>
    <p:extLst>
      <p:ext uri="{BB962C8B-B14F-4D97-AF65-F5344CB8AC3E}">
        <p14:creationId xmlns:p14="http://schemas.microsoft.com/office/powerpoint/2010/main" val="135057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Behaviour Policy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are working hard to minimise low level disruptions in class.</a:t>
            </a:r>
          </a:p>
          <a:p>
            <a:r>
              <a:rPr lang="en-GB" dirty="0" smtClean="0"/>
              <a:t>Towards this goal, we use our ‘Golden Thread’, </a:t>
            </a:r>
          </a:p>
          <a:p>
            <a:endParaRPr lang="en-GB" dirty="0"/>
          </a:p>
          <a:p>
            <a:r>
              <a:rPr lang="en-GB" dirty="0" smtClean="0"/>
              <a:t>Stop</a:t>
            </a:r>
          </a:p>
          <a:p>
            <a:r>
              <a:rPr lang="en-GB" dirty="0" smtClean="0"/>
              <a:t>Think</a:t>
            </a:r>
          </a:p>
          <a:p>
            <a:r>
              <a:rPr lang="en-GB" dirty="0" smtClean="0"/>
              <a:t>Am I making the right choice?</a:t>
            </a:r>
          </a:p>
          <a:p>
            <a:endParaRPr lang="en-GB" dirty="0"/>
          </a:p>
          <a:p>
            <a:r>
              <a:rPr lang="en-GB" dirty="0" smtClean="0"/>
              <a:t>With that in mind, if the children have been on the ? 3 times in a week, we will be contacting you.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17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 Lessons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158" y="1628800"/>
            <a:ext cx="8594429" cy="44125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265" indent="-342265"/>
            <a:r>
              <a:rPr lang="en-US" sz="3200" dirty="0">
                <a:solidFill>
                  <a:schemeClr val="tx1"/>
                </a:solidFill>
              </a:rPr>
              <a:t>Year 4 PE days = </a:t>
            </a:r>
            <a:r>
              <a:rPr lang="en-US" sz="3200" dirty="0" smtClean="0">
                <a:solidFill>
                  <a:schemeClr val="tx1"/>
                </a:solidFill>
              </a:rPr>
              <a:t>Tuesday (indoor) </a:t>
            </a:r>
            <a:r>
              <a:rPr lang="en-US" sz="3200" dirty="0">
                <a:solidFill>
                  <a:schemeClr val="tx1"/>
                </a:solidFill>
              </a:rPr>
              <a:t>&amp; </a:t>
            </a:r>
            <a:r>
              <a:rPr lang="en-US" sz="3200" dirty="0" smtClean="0">
                <a:solidFill>
                  <a:schemeClr val="tx1"/>
                </a:solidFill>
              </a:rPr>
              <a:t>Friday (outdoor).</a:t>
            </a:r>
            <a:endParaRPr lang="en-US" sz="3200" dirty="0">
              <a:solidFill>
                <a:schemeClr val="tx1"/>
              </a:solidFill>
            </a:endParaRPr>
          </a:p>
          <a:p>
            <a:pPr marL="342265" indent="-342265"/>
            <a:endParaRPr lang="en-US" sz="3200" dirty="0">
              <a:solidFill>
                <a:schemeClr val="tx1"/>
              </a:solidFill>
            </a:endParaRPr>
          </a:p>
          <a:p>
            <a:pPr marL="342265" indent="-342265"/>
            <a:r>
              <a:rPr lang="en-US" sz="3200" dirty="0">
                <a:solidFill>
                  <a:schemeClr val="tx1"/>
                </a:solidFill>
              </a:rPr>
              <a:t>Correct clothing </a:t>
            </a:r>
            <a:r>
              <a:rPr lang="mr-IN" sz="3200" dirty="0">
                <a:solidFill>
                  <a:schemeClr val="tx1"/>
                </a:solidFill>
              </a:rPr>
              <a:t>–</a:t>
            </a:r>
            <a:r>
              <a:rPr lang="en-US" sz="3200" dirty="0">
                <a:solidFill>
                  <a:schemeClr val="tx1"/>
                </a:solidFill>
              </a:rPr>
              <a:t> shorts, joggers, </a:t>
            </a:r>
            <a:r>
              <a:rPr lang="en-US" sz="3200" dirty="0" smtClean="0">
                <a:solidFill>
                  <a:schemeClr val="tx1"/>
                </a:solidFill>
              </a:rPr>
              <a:t>school t-shirt</a:t>
            </a:r>
            <a:r>
              <a:rPr lang="en-US" sz="3200" dirty="0">
                <a:solidFill>
                  <a:schemeClr val="tx1"/>
                </a:solidFill>
              </a:rPr>
              <a:t>, socks and trainers.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342265" indent="-342265"/>
            <a:r>
              <a:rPr lang="en-US" sz="3200" dirty="0">
                <a:solidFill>
                  <a:schemeClr val="tx1"/>
                </a:solidFill>
              </a:rPr>
              <a:t>No earrings if possible on PE days – otherwise taped up.</a:t>
            </a:r>
          </a:p>
        </p:txBody>
      </p:sp>
    </p:spTree>
    <p:extLst>
      <p:ext uri="{BB962C8B-B14F-4D97-AF65-F5344CB8AC3E}">
        <p14:creationId xmlns:p14="http://schemas.microsoft.com/office/powerpoint/2010/main" val="68727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0D3994-2FAE-4D50-96BB-C889AFDB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Expectations…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5539B5-EF65-4AC6-B732-E9C3A5565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764" y="1772816"/>
            <a:ext cx="10585176" cy="42672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265" indent="-342265"/>
            <a:r>
              <a:rPr lang="en-GB" sz="2400" dirty="0"/>
              <a:t>Reading record – checked regularly over the week.</a:t>
            </a:r>
          </a:p>
          <a:p>
            <a:pPr marL="342265" indent="-342265"/>
            <a:r>
              <a:rPr lang="en-GB" sz="2400" dirty="0"/>
              <a:t>Adult or child to record (e.g. independent reading).</a:t>
            </a:r>
          </a:p>
          <a:p>
            <a:pPr marL="342265" indent="-342265"/>
            <a:r>
              <a:rPr lang="en-GB" sz="2400" dirty="0"/>
              <a:t>10 mins each day.</a:t>
            </a:r>
          </a:p>
          <a:p>
            <a:pPr marL="342265" indent="-342265"/>
            <a:r>
              <a:rPr lang="en-GB" sz="2400" dirty="0" err="1"/>
              <a:t>Housepoints</a:t>
            </a:r>
            <a:r>
              <a:rPr lang="en-GB" sz="2400" dirty="0"/>
              <a:t> for reading.</a:t>
            </a:r>
          </a:p>
          <a:p>
            <a:pPr marL="342265" indent="-342265"/>
            <a:r>
              <a:rPr lang="en-GB" sz="2400" dirty="0"/>
              <a:t>Bug Club. Read a book from their bug club level at least once per week. </a:t>
            </a:r>
          </a:p>
          <a:p>
            <a:pPr marL="342265" indent="-342265"/>
            <a:r>
              <a:rPr lang="en-GB" sz="2400" dirty="0"/>
              <a:t>Responsible for changing their book.</a:t>
            </a:r>
          </a:p>
          <a:p>
            <a:pPr marL="342265" indent="-342265"/>
            <a:r>
              <a:rPr lang="en-GB" sz="2400" dirty="0"/>
              <a:t>Assessments throughout the year.</a:t>
            </a:r>
          </a:p>
        </p:txBody>
      </p:sp>
    </p:spTree>
    <p:extLst>
      <p:ext uri="{BB962C8B-B14F-4D97-AF65-F5344CB8AC3E}">
        <p14:creationId xmlns:p14="http://schemas.microsoft.com/office/powerpoint/2010/main" val="395782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84026A-514B-4BB5-B7A8-065353C9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Spellings…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158" y="1412776"/>
            <a:ext cx="9809742" cy="4628587"/>
          </a:xfrm>
        </p:spPr>
        <p:txBody>
          <a:bodyPr>
            <a:normAutofit/>
          </a:bodyPr>
          <a:lstStyle/>
          <a:p>
            <a:r>
              <a:rPr lang="en-US" sz="3200" dirty="0"/>
              <a:t>Year 3 and 4 statutory word list (split between year groups).</a:t>
            </a:r>
          </a:p>
          <a:p>
            <a:r>
              <a:rPr lang="en-US" sz="3200" dirty="0"/>
              <a:t>Spelling rules.</a:t>
            </a:r>
          </a:p>
          <a:p>
            <a:r>
              <a:rPr lang="en-US" sz="3200" dirty="0"/>
              <a:t>Spelling test each Thursday</a:t>
            </a:r>
          </a:p>
          <a:p>
            <a:r>
              <a:rPr lang="en-US" sz="3200" dirty="0"/>
              <a:t>Continue using and applying phonics.</a:t>
            </a:r>
          </a:p>
          <a:p>
            <a:r>
              <a:rPr lang="en-US" sz="3200" dirty="0" smtClean="0"/>
              <a:t>Spelling </a:t>
            </a:r>
            <a:r>
              <a:rPr lang="en-US" sz="3200" dirty="0"/>
              <a:t>journal for practice and spelling fluency books for the practice of set spellings in school.</a:t>
            </a:r>
          </a:p>
        </p:txBody>
      </p:sp>
    </p:spTree>
    <p:extLst>
      <p:ext uri="{BB962C8B-B14F-4D97-AF65-F5344CB8AC3E}">
        <p14:creationId xmlns:p14="http://schemas.microsoft.com/office/powerpoint/2010/main" val="140820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84026A-514B-4BB5-B7A8-065353C95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Weekly Spelling Arrangements…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158" y="1412776"/>
            <a:ext cx="9809742" cy="4628587"/>
          </a:xfrm>
        </p:spPr>
        <p:txBody>
          <a:bodyPr>
            <a:normAutofit/>
          </a:bodyPr>
          <a:lstStyle/>
          <a:p>
            <a:r>
              <a:rPr lang="en-US" sz="3200" dirty="0"/>
              <a:t>New spellings handed out on Friday in red </a:t>
            </a:r>
            <a:endParaRPr lang="en-US" sz="3200" dirty="0" smtClean="0"/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spelling </a:t>
            </a:r>
            <a:r>
              <a:rPr lang="en-US" sz="3200" dirty="0"/>
              <a:t>book.</a:t>
            </a:r>
          </a:p>
          <a:p>
            <a:r>
              <a:rPr lang="en-US" sz="3200" dirty="0" err="1"/>
              <a:t>Practised</a:t>
            </a:r>
            <a:r>
              <a:rPr lang="en-US" sz="3200" dirty="0"/>
              <a:t> throughout the week at home and school.</a:t>
            </a:r>
          </a:p>
          <a:p>
            <a:r>
              <a:rPr lang="en-US" sz="3200" dirty="0"/>
              <a:t>Tested on Thursday – BOOKS NEED TO BE BACK!</a:t>
            </a:r>
          </a:p>
          <a:p>
            <a:r>
              <a:rPr lang="en-US" sz="3200" dirty="0"/>
              <a:t>Marked ready for new spellings to be handed out.</a:t>
            </a:r>
          </a:p>
        </p:txBody>
      </p:sp>
    </p:spTree>
    <p:extLst>
      <p:ext uri="{BB962C8B-B14F-4D97-AF65-F5344CB8AC3E}">
        <p14:creationId xmlns:p14="http://schemas.microsoft.com/office/powerpoint/2010/main" val="16893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C7975A-B4D8-4BB5-A647-2BFFEAB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 Learning…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63454E-982B-4BC2-BD94-F1713A56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415013"/>
            <a:ext cx="9144000" cy="4822299"/>
          </a:xfrm>
        </p:spPr>
        <p:txBody>
          <a:bodyPr>
            <a:normAutofit/>
          </a:bodyPr>
          <a:lstStyle/>
          <a:p>
            <a:r>
              <a:rPr lang="en-GB" sz="3600" dirty="0"/>
              <a:t>Reading 5 x week.</a:t>
            </a:r>
          </a:p>
          <a:p>
            <a:r>
              <a:rPr lang="en-GB" sz="3600" dirty="0" smtClean="0"/>
              <a:t>Spellings in homework book.</a:t>
            </a:r>
            <a:endParaRPr lang="en-GB" sz="3600" dirty="0"/>
          </a:p>
          <a:p>
            <a:r>
              <a:rPr lang="en-GB" sz="3600" dirty="0" smtClean="0"/>
              <a:t>Times </a:t>
            </a:r>
            <a:r>
              <a:rPr lang="en-GB" sz="3600" dirty="0"/>
              <a:t>Tables </a:t>
            </a:r>
            <a:r>
              <a:rPr lang="en-GB" sz="3600" dirty="0" err="1"/>
              <a:t>Rockstars</a:t>
            </a:r>
            <a:r>
              <a:rPr lang="en-GB" sz="3600" dirty="0"/>
              <a:t> – little and often.</a:t>
            </a:r>
          </a:p>
          <a:p>
            <a:r>
              <a:rPr lang="en-GB" sz="3600" dirty="0" smtClean="0"/>
              <a:t>Weekly homework task –see homework books.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2916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4C7975A-B4D8-4BB5-A647-2BFFEAB16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Extra notes…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063454E-982B-4BC2-BD94-F1713A565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820" y="1415013"/>
            <a:ext cx="9144000" cy="4822299"/>
          </a:xfrm>
        </p:spPr>
        <p:txBody>
          <a:bodyPr>
            <a:normAutofit/>
          </a:bodyPr>
          <a:lstStyle/>
          <a:p>
            <a:r>
              <a:rPr lang="en-GB" sz="3600" dirty="0"/>
              <a:t>Parent readers.</a:t>
            </a:r>
          </a:p>
          <a:p>
            <a:r>
              <a:rPr lang="en-GB" sz="3600" dirty="0"/>
              <a:t>Pieces of fruit or plain breadsticks for snack.</a:t>
            </a:r>
          </a:p>
          <a:p>
            <a:r>
              <a:rPr lang="en-GB" sz="3600" dirty="0"/>
              <a:t>Equipment - no novelty items please.</a:t>
            </a:r>
          </a:p>
          <a:p>
            <a:r>
              <a:rPr lang="en-GB" sz="3600" dirty="0"/>
              <a:t>Permission slips, medical and collection arrangements.</a:t>
            </a:r>
          </a:p>
        </p:txBody>
      </p:sp>
    </p:spTree>
    <p:extLst>
      <p:ext uri="{BB962C8B-B14F-4D97-AF65-F5344CB8AC3E}">
        <p14:creationId xmlns:p14="http://schemas.microsoft.com/office/powerpoint/2010/main" val="364966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16632"/>
            <a:ext cx="8594429" cy="1320800"/>
          </a:xfrm>
        </p:spPr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158" y="777032"/>
            <a:ext cx="8594429" cy="4752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Please email </a:t>
            </a:r>
            <a:r>
              <a:rPr lang="en-GB" sz="2400" dirty="0">
                <a:hlinkClick r:id="rId2"/>
              </a:rPr>
              <a:t>info@dormansland.surrey.sch.uk</a:t>
            </a:r>
            <a:r>
              <a:rPr lang="en-GB" sz="2400" dirty="0"/>
              <a:t> </a:t>
            </a:r>
          </a:p>
          <a:p>
            <a:pPr marL="0" indent="0">
              <a:buNone/>
            </a:pPr>
            <a:r>
              <a:rPr lang="en-GB" sz="2400" dirty="0"/>
              <a:t>We will then get in touch with you at the earliest opportunity.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We are always available on the playground at the end of the school day once the class has been </a:t>
            </a:r>
            <a:r>
              <a:rPr lang="en-GB" sz="2400" dirty="0" smtClean="0"/>
              <a:t>dismissed (except on a Monday PPA). </a:t>
            </a: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For small non-urgent matters, notes could be put in the reading diaries. </a:t>
            </a: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Please also </a:t>
            </a:r>
            <a:r>
              <a:rPr lang="en-GB" sz="2400" dirty="0" smtClean="0"/>
              <a:t>keep an eye out for messages via SCOPAY and </a:t>
            </a:r>
            <a:r>
              <a:rPr lang="en-GB" sz="2400" dirty="0"/>
              <a:t>school newsletters.</a:t>
            </a:r>
          </a:p>
        </p:txBody>
      </p:sp>
    </p:spTree>
    <p:extLst>
      <p:ext uri="{BB962C8B-B14F-4D97-AF65-F5344CB8AC3E}">
        <p14:creationId xmlns:p14="http://schemas.microsoft.com/office/powerpoint/2010/main" val="319840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6EAF7A-0526-4510-9EFA-302567E71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1964" y="404664"/>
            <a:ext cx="9143998" cy="1020762"/>
          </a:xfrm>
        </p:spPr>
        <p:txBody>
          <a:bodyPr>
            <a:noAutofit/>
          </a:bodyPr>
          <a:lstStyle/>
          <a:p>
            <a:r>
              <a:rPr lang="en-GB" sz="7200" dirty="0">
                <a:latin typeface="Comic Sans MS" panose="030F0702030302020204" pitchFamily="66" charset="0"/>
              </a:rPr>
              <a:t>Any Questions?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A53D0B7-5330-4300-B5B6-8080C21046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204" y="2564904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1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65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80C37B-58CA-451D-B261-6C316BA94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875184"/>
          </a:xfrm>
        </p:spPr>
        <p:txBody>
          <a:bodyPr>
            <a:normAutofit/>
          </a:bodyPr>
          <a:lstStyle/>
          <a:p>
            <a:r>
              <a:rPr lang="en-GB" sz="3550" dirty="0"/>
              <a:t>A typical day in Year 4: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C1E4C47-B243-41E9-A781-60FC2DF31A84}"/>
              </a:ext>
            </a:extLst>
          </p:cNvPr>
          <p:cNvSpPr txBox="1"/>
          <p:nvPr/>
        </p:nvSpPr>
        <p:spPr>
          <a:xfrm>
            <a:off x="4722812" y="3200400"/>
            <a:ext cx="2743200" cy="4247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7BB69D7-D73E-B6DA-763D-52747F13B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81" y="1484784"/>
            <a:ext cx="886580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825</TotalTime>
  <Words>666</Words>
  <Application>Microsoft Office PowerPoint</Application>
  <PresentationFormat>Custom</PresentationFormat>
  <Paragraphs>95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Comic Sans MS</vt:lpstr>
      <vt:lpstr>Corbel</vt:lpstr>
      <vt:lpstr>Mangal</vt:lpstr>
      <vt:lpstr>Trebuchet MS</vt:lpstr>
      <vt:lpstr>Wingdings 3</vt:lpstr>
      <vt:lpstr>Facet</vt:lpstr>
      <vt:lpstr>Welcome to the Year 4 ‘Meet the teacher’ </vt:lpstr>
      <vt:lpstr>Adults we work with…  </vt:lpstr>
      <vt:lpstr>Our School Vision</vt:lpstr>
      <vt:lpstr>A typical day in Year 4:</vt:lpstr>
      <vt:lpstr>Our Topics this year include..</vt:lpstr>
      <vt:lpstr>Uniform… </vt:lpstr>
      <vt:lpstr>Behaviour Policy</vt:lpstr>
      <vt:lpstr>PE Lessons </vt:lpstr>
      <vt:lpstr>Reading Expectations… </vt:lpstr>
      <vt:lpstr>Spellings…</vt:lpstr>
      <vt:lpstr>Weekly Spelling Arrangements…</vt:lpstr>
      <vt:lpstr>Home Learning…</vt:lpstr>
      <vt:lpstr>Extra notes…</vt:lpstr>
      <vt:lpstr>Communication</vt:lpstr>
      <vt:lpstr>Any Questions?</vt:lpstr>
      <vt:lpstr>PowerPoint Presentation</vt:lpstr>
      <vt:lpstr>A typical day in Year 4: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have a go at this maths problem while you wait.</dc:title>
  <dc:creator>hayley clark</dc:creator>
  <cp:lastModifiedBy>Karen Wells</cp:lastModifiedBy>
  <cp:revision>225</cp:revision>
  <cp:lastPrinted>2025-09-08T20:25:24Z</cp:lastPrinted>
  <dcterms:created xsi:type="dcterms:W3CDTF">2018-01-13T21:01:56Z</dcterms:created>
  <dcterms:modified xsi:type="dcterms:W3CDTF">2026-09-10T06:33:34Z</dcterms:modified>
</cp:coreProperties>
</file>