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7" r:id="rId3"/>
    <p:sldId id="284" r:id="rId4"/>
    <p:sldId id="286" r:id="rId5"/>
    <p:sldId id="295" r:id="rId6"/>
    <p:sldId id="285" r:id="rId7"/>
    <p:sldId id="277" r:id="rId8"/>
    <p:sldId id="296" r:id="rId9"/>
    <p:sldId id="276" r:id="rId10"/>
    <p:sldId id="291" r:id="rId11"/>
    <p:sldId id="293" r:id="rId12"/>
    <p:sldId id="297" r:id="rId13"/>
    <p:sldId id="281" r:id="rId14"/>
  </p:sldIdLst>
  <p:sldSz cx="12188825" cy="6858000"/>
  <p:notesSz cx="6870700" cy="100060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2" userDrawn="1">
          <p15:clr>
            <a:srgbClr val="A4A3A4"/>
          </p15:clr>
        </p15:guide>
        <p15:guide id="2" pos="216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B9B1AD-A114-5BFB-4B01-AC5CEBCEAA12}" v="240" dt="2021-09-03T08:27:10.894"/>
    <p1510:client id="{2ACB92B3-C836-4EB8-A6EE-1C108FB45D34}" v="44" dt="2022-09-05T11:50:26.543"/>
    <p1510:client id="{4BC1BFF2-E08E-46AE-8DBB-BF1D5DBE6B17}" v="13" dt="2021-09-03T15:20:33.374"/>
    <p1510:client id="{70539812-B9F1-4D85-89B2-286244562DF2}" v="47" dt="2021-09-04T22:14:06.715"/>
    <p1510:client id="{F75A8182-E577-46D4-9C72-8883AA55892A}" v="407" dt="2021-09-03T08:16:47.748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14" autoAdjust="0"/>
    <p:restoredTop sz="94599" autoAdjust="0"/>
  </p:normalViewPr>
  <p:slideViewPr>
    <p:cSldViewPr>
      <p:cViewPr varScale="1">
        <p:scale>
          <a:sx n="81" d="100"/>
          <a:sy n="81" d="100"/>
        </p:scale>
        <p:origin x="168" y="6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1976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3152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77303" cy="500301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1810" y="0"/>
            <a:ext cx="2977303" cy="500301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9/30/2025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503976"/>
            <a:ext cx="2977303" cy="500301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1810" y="9503976"/>
            <a:ext cx="2977303" cy="500301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77303" cy="500301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1810" y="0"/>
            <a:ext cx="2977303" cy="500301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9/30/2025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50888"/>
            <a:ext cx="6670675" cy="3752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72" tIns="46136" rIns="92272" bIns="46136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071" y="4752858"/>
            <a:ext cx="5496560" cy="4502706"/>
          </a:xfrm>
          <a:prstGeom prst="rect">
            <a:avLst/>
          </a:prstGeom>
        </p:spPr>
        <p:txBody>
          <a:bodyPr vert="horz" lIns="92272" tIns="46136" rIns="92272" bIns="46136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503976"/>
            <a:ext cx="2977303" cy="500301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1810" y="9503976"/>
            <a:ext cx="2977303" cy="500301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865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033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470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611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479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960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6675" y="2404534"/>
            <a:ext cx="7764913" cy="1646302"/>
          </a:xfrm>
        </p:spPr>
        <p:txBody>
          <a:bodyPr anchor="b">
            <a:noAutofit/>
          </a:bodyPr>
          <a:lstStyle>
            <a:lvl1pPr algn="r">
              <a:defRPr sz="5398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675" y="4050834"/>
            <a:ext cx="7764913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88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609600"/>
            <a:ext cx="8594429" cy="3403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60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5783" y="3632200"/>
            <a:ext cx="722264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799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6419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1931988"/>
            <a:ext cx="8594429" cy="2595460"/>
          </a:xfrm>
        </p:spPr>
        <p:txBody>
          <a:bodyPr anchor="b">
            <a:normAutofit/>
          </a:bodyPr>
          <a:lstStyle>
            <a:lvl1pPr algn="l">
              <a:defRPr sz="43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44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6686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1" y="609600"/>
            <a:ext cx="858596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43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39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5599" y="609600"/>
            <a:ext cx="130440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159" y="609600"/>
            <a:ext cx="7058311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16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86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2700868"/>
            <a:ext cx="8594429" cy="1826581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030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158" y="2160589"/>
            <a:ext cx="418294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8645" y="2160590"/>
            <a:ext cx="418294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89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570" y="2160983"/>
            <a:ext cx="4184533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70" y="2737246"/>
            <a:ext cx="418453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7058" y="2160983"/>
            <a:ext cx="4184528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7059" y="2737246"/>
            <a:ext cx="418452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18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77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005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1498604"/>
            <a:ext cx="3853524" cy="1278466"/>
          </a:xfrm>
        </p:spPr>
        <p:txBody>
          <a:bodyPr anchor="b">
            <a:normAutofit/>
          </a:bodyPr>
          <a:lstStyle>
            <a:lvl1pPr>
              <a:defRPr sz="1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222" y="514925"/>
            <a:ext cx="4512366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2777069"/>
            <a:ext cx="3853524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6926" indent="0">
              <a:buNone/>
              <a:defRPr sz="1400"/>
            </a:lvl2pPr>
            <a:lvl3pPr marL="913852" indent="0">
              <a:buNone/>
              <a:defRPr sz="1200"/>
            </a:lvl3pPr>
            <a:lvl4pPr marL="1370778" indent="0">
              <a:buNone/>
              <a:defRPr sz="1000"/>
            </a:lvl4pPr>
            <a:lvl5pPr marL="1827703" indent="0">
              <a:buNone/>
              <a:defRPr sz="1000"/>
            </a:lvl5pPr>
            <a:lvl6pPr marL="2284628" indent="0">
              <a:buNone/>
              <a:defRPr sz="1000"/>
            </a:lvl6pPr>
            <a:lvl7pPr marL="2741554" indent="0">
              <a:buNone/>
              <a:defRPr sz="1000"/>
            </a:lvl7pPr>
            <a:lvl8pPr marL="3198480" indent="0">
              <a:buNone/>
              <a:defRPr sz="1000"/>
            </a:lvl8pPr>
            <a:lvl9pPr marL="365540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69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4800600"/>
            <a:ext cx="859442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158" y="609600"/>
            <a:ext cx="859442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5367338"/>
            <a:ext cx="8594428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70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8" y="2160590"/>
            <a:ext cx="859442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3257" y="6041363"/>
            <a:ext cx="911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158" y="6041363"/>
            <a:ext cx="6295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8426" y="6041363"/>
            <a:ext cx="68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9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dormansland.surrey.sch.uk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Image result for sweets">
            <a:extLst>
              <a:ext uri="{FF2B5EF4-FFF2-40B4-BE49-F238E27FC236}">
                <a16:creationId xmlns="" xmlns:a16="http://schemas.microsoft.com/office/drawing/2014/main" id="{1DFB93FF-8C6E-4C99-9FCE-6023B27CD4A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99025" y="2533650"/>
            <a:ext cx="2390775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57908" y="1268760"/>
            <a:ext cx="8064896" cy="1646302"/>
          </a:xfrm>
        </p:spPr>
        <p:txBody>
          <a:bodyPr/>
          <a:lstStyle/>
          <a:p>
            <a:pPr algn="ctr"/>
            <a:r>
              <a:rPr lang="en-GB" dirty="0"/>
              <a:t>Welcome to Year 4</a:t>
            </a:r>
            <a:br>
              <a:rPr lang="en-GB" dirty="0"/>
            </a:br>
            <a:r>
              <a:rPr lang="en-GB" dirty="0"/>
              <a:t>Meet the Teacher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8228" y="3284984"/>
            <a:ext cx="2664183" cy="266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F1D4E4-470D-4E24-B700-1A7A55F7B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Uniform…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7158" y="1225689"/>
            <a:ext cx="10081120" cy="5632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/>
              <a:t>Black/blue/grey trousers/skirts.</a:t>
            </a:r>
          </a:p>
          <a:p>
            <a:endParaRPr lang="en-GB" sz="2000" dirty="0"/>
          </a:p>
          <a:p>
            <a:r>
              <a:rPr lang="en-GB" sz="2000" dirty="0"/>
              <a:t>White polo/shirt.</a:t>
            </a:r>
          </a:p>
          <a:p>
            <a:endParaRPr lang="en-GB" sz="2000" dirty="0"/>
          </a:p>
          <a:p>
            <a:r>
              <a:rPr lang="en-GB" sz="2000" dirty="0"/>
              <a:t>Navy/blue cardigan or jumper.</a:t>
            </a:r>
          </a:p>
          <a:p>
            <a:endParaRPr lang="en-GB" sz="2000" dirty="0"/>
          </a:p>
          <a:p>
            <a:r>
              <a:rPr lang="en-GB" sz="2000" dirty="0"/>
              <a:t>Grey, navy, black or white socks.</a:t>
            </a:r>
          </a:p>
          <a:p>
            <a:endParaRPr lang="en-GB" sz="2000" dirty="0"/>
          </a:p>
          <a:p>
            <a:r>
              <a:rPr lang="en-GB" sz="2000" dirty="0"/>
              <a:t>Black school shoes.</a:t>
            </a:r>
          </a:p>
          <a:p>
            <a:endParaRPr lang="en-GB" sz="2000" dirty="0"/>
          </a:p>
          <a:p>
            <a:r>
              <a:rPr lang="en-GB" sz="2000" dirty="0"/>
              <a:t>Earrings </a:t>
            </a:r>
            <a:r>
              <a:rPr lang="mr-IN" sz="2000" dirty="0"/>
              <a:t>–</a:t>
            </a:r>
            <a:r>
              <a:rPr lang="en-GB" sz="2000" dirty="0"/>
              <a:t> small studs that must be removed by child for PE.</a:t>
            </a:r>
          </a:p>
          <a:p>
            <a:endParaRPr lang="en-GB" sz="2000" dirty="0"/>
          </a:p>
          <a:p>
            <a:r>
              <a:rPr lang="en-GB" sz="2000" dirty="0"/>
              <a:t>Long hair (shoulder length and below) must be tied back at all times, hair ties and headbands should be small and discreet in school colours only. </a:t>
            </a:r>
          </a:p>
          <a:p>
            <a:endParaRPr lang="en-GB" sz="2000" dirty="0"/>
          </a:p>
          <a:p>
            <a:r>
              <a:rPr lang="en-GB" sz="2000" dirty="0"/>
              <a:t>Children should not wear make up or nail polish in school.</a:t>
            </a:r>
          </a:p>
          <a:p>
            <a:endParaRPr lang="en-GB" sz="2000" dirty="0"/>
          </a:p>
          <a:p>
            <a:r>
              <a:rPr lang="en-GB" sz="2000" dirty="0"/>
              <a:t>Please ensure that ALL uniform and equipment is named.</a:t>
            </a:r>
          </a:p>
        </p:txBody>
      </p:sp>
    </p:spTree>
    <p:extLst>
      <p:ext uri="{BB962C8B-B14F-4D97-AF65-F5344CB8AC3E}">
        <p14:creationId xmlns:p14="http://schemas.microsoft.com/office/powerpoint/2010/main" val="14035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158" y="1340768"/>
            <a:ext cx="8594429" cy="47005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Please email </a:t>
            </a:r>
            <a:r>
              <a:rPr lang="en-GB" sz="2400" dirty="0">
                <a:hlinkClick r:id="rId2"/>
              </a:rPr>
              <a:t>info@dormansland.surrey.sch.uk</a:t>
            </a:r>
            <a:r>
              <a:rPr lang="en-GB" sz="2400" dirty="0"/>
              <a:t> </a:t>
            </a:r>
          </a:p>
          <a:p>
            <a:pPr marL="0" indent="0">
              <a:buNone/>
            </a:pPr>
            <a:r>
              <a:rPr lang="en-GB" sz="2400" dirty="0"/>
              <a:t>We will then get in touch with you at the earliest opportunity.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We are always available on the playground at the end of the school day once the class has been dismissed.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For small non-urgent matters, notes could be put in the reading diaries.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Please also check messages on the class webpages, SCOPAY, Marvellous Me and school newsletters.</a:t>
            </a:r>
          </a:p>
        </p:txBody>
      </p:sp>
    </p:spTree>
    <p:extLst>
      <p:ext uri="{BB962C8B-B14F-4D97-AF65-F5344CB8AC3E}">
        <p14:creationId xmlns:p14="http://schemas.microsoft.com/office/powerpoint/2010/main" val="319840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C7975A-B4D8-4BB5-A647-2BFFEAB16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Extra notes…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63454E-982B-4BC2-BD94-F1713A565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0" y="1415013"/>
            <a:ext cx="9144000" cy="4822299"/>
          </a:xfrm>
        </p:spPr>
        <p:txBody>
          <a:bodyPr>
            <a:normAutofit/>
          </a:bodyPr>
          <a:lstStyle/>
          <a:p>
            <a:r>
              <a:rPr lang="en-GB" sz="3600" dirty="0"/>
              <a:t>Parent readers.</a:t>
            </a:r>
          </a:p>
          <a:p>
            <a:r>
              <a:rPr lang="en-GB" sz="3600" dirty="0"/>
              <a:t>Pieces of fruit or plain breadsticks for snack.</a:t>
            </a:r>
          </a:p>
          <a:p>
            <a:r>
              <a:rPr lang="en-GB" sz="3600" dirty="0"/>
              <a:t>Equipment - no novelty items please.</a:t>
            </a:r>
          </a:p>
          <a:p>
            <a:r>
              <a:rPr lang="en-GB" sz="3600" dirty="0"/>
              <a:t>Permission slips, medical and collection arrangements.</a:t>
            </a:r>
          </a:p>
        </p:txBody>
      </p:sp>
    </p:spTree>
    <p:extLst>
      <p:ext uri="{BB962C8B-B14F-4D97-AF65-F5344CB8AC3E}">
        <p14:creationId xmlns:p14="http://schemas.microsoft.com/office/powerpoint/2010/main" val="364966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6EAF7A-0526-4510-9EFA-302567E71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1964" y="404664"/>
            <a:ext cx="9143998" cy="1020762"/>
          </a:xfrm>
        </p:spPr>
        <p:txBody>
          <a:bodyPr>
            <a:noAutofit/>
          </a:bodyPr>
          <a:lstStyle/>
          <a:p>
            <a:r>
              <a:rPr lang="en-GB" sz="7200" dirty="0">
                <a:latin typeface="Comic Sans MS" panose="030F0702030302020204" pitchFamily="66" charset="0"/>
              </a:rPr>
              <a:t>Any Questions?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8A53D0B7-5330-4300-B5B6-8080C21046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204" y="2564904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91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D2F2BC-D834-4B9E-8A0E-6348D1FEE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328" y="153305"/>
            <a:ext cx="8594429" cy="803176"/>
          </a:xfrm>
        </p:spPr>
        <p:txBody>
          <a:bodyPr/>
          <a:lstStyle/>
          <a:p>
            <a:r>
              <a:rPr lang="en-GB" dirty="0"/>
              <a:t>Adults we work with…  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03" y="806991"/>
            <a:ext cx="1936993" cy="2578381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74456" y="806991"/>
            <a:ext cx="4184528" cy="576262"/>
          </a:xfrm>
        </p:spPr>
        <p:txBody>
          <a:bodyPr/>
          <a:lstStyle/>
          <a:p>
            <a:r>
              <a:rPr lang="en-US" sz="3200" dirty="0"/>
              <a:t>Year 4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90456" y="1470902"/>
            <a:ext cx="4752528" cy="3304117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Miss Burton CT (Wed-Fri)</a:t>
            </a:r>
          </a:p>
          <a:p>
            <a:r>
              <a:rPr lang="en-US" sz="2800" dirty="0" err="1">
                <a:solidFill>
                  <a:schemeClr val="tx1"/>
                </a:solidFill>
              </a:rPr>
              <a:t>Mrs</a:t>
            </a:r>
            <a:r>
              <a:rPr lang="en-US" sz="2800" dirty="0">
                <a:solidFill>
                  <a:schemeClr val="tx1"/>
                </a:solidFill>
              </a:rPr>
              <a:t> Wadey CT (Mon-Tues)</a:t>
            </a:r>
          </a:p>
          <a:p>
            <a:r>
              <a:rPr lang="en-US" sz="2800" dirty="0" err="1">
                <a:solidFill>
                  <a:schemeClr val="tx1"/>
                </a:solidFill>
              </a:rPr>
              <a:t>Ms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Degia</a:t>
            </a:r>
            <a:r>
              <a:rPr lang="en-US" sz="2800" dirty="0">
                <a:solidFill>
                  <a:schemeClr val="tx1"/>
                </a:solidFill>
              </a:rPr>
              <a:t> TA (Mon-Fri)</a:t>
            </a:r>
          </a:p>
          <a:p>
            <a:r>
              <a:rPr lang="en-US" sz="2800" dirty="0" err="1">
                <a:solidFill>
                  <a:schemeClr val="tx1"/>
                </a:solidFill>
              </a:rPr>
              <a:t>Ms</a:t>
            </a:r>
            <a:r>
              <a:rPr lang="en-US" sz="2800" dirty="0">
                <a:solidFill>
                  <a:schemeClr val="tx1"/>
                </a:solidFill>
              </a:rPr>
              <a:t> Cross TA (PPA cover)</a:t>
            </a:r>
          </a:p>
          <a:p>
            <a:r>
              <a:rPr lang="en-US" sz="2800" dirty="0" err="1">
                <a:solidFill>
                  <a:schemeClr val="tx1"/>
                </a:solidFill>
              </a:rPr>
              <a:t>Mrs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Lochhead</a:t>
            </a:r>
            <a:r>
              <a:rPr lang="en-US" sz="2800" dirty="0">
                <a:solidFill>
                  <a:schemeClr val="tx1"/>
                </a:solidFill>
              </a:rPr>
              <a:t> (Pastoral)</a:t>
            </a: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4669" y="3645023"/>
            <a:ext cx="1805687" cy="26708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605" y="806991"/>
            <a:ext cx="1857271" cy="26187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399" y="3645024"/>
            <a:ext cx="1862709" cy="26708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888" y="806991"/>
            <a:ext cx="1839670" cy="262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20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80C37B-58CA-451D-B261-6C316BA94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875184"/>
          </a:xfrm>
        </p:spPr>
        <p:txBody>
          <a:bodyPr>
            <a:normAutofit/>
          </a:bodyPr>
          <a:lstStyle/>
          <a:p>
            <a:r>
              <a:rPr lang="en-GB" sz="3550" dirty="0"/>
              <a:t>A typical day in Year 4: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C1E4C47-B243-41E9-A781-60FC2DF31A84}"/>
              </a:ext>
            </a:extLst>
          </p:cNvPr>
          <p:cNvSpPr txBox="1"/>
          <p:nvPr/>
        </p:nvSpPr>
        <p:spPr>
          <a:xfrm>
            <a:off x="4722812" y="3200400"/>
            <a:ext cx="2743200" cy="4247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7BB69D7-D73E-B6DA-763D-52747F13B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781" y="1484784"/>
            <a:ext cx="8865806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12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B8F324-F6B1-4A56-889E-86BA88876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Our Topics this year include..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77158" y="1628800"/>
            <a:ext cx="8594429" cy="5040560"/>
          </a:xfrm>
        </p:spPr>
        <p:txBody>
          <a:bodyPr>
            <a:noAutofit/>
          </a:bodyPr>
          <a:lstStyle/>
          <a:p>
            <a:r>
              <a:rPr lang="en-GB" sz="2800" dirty="0"/>
              <a:t>Autumn Term – How children’s lives have changed in History and the importance of rainforests in Geography. We ae also learning to play the Recorder! 5</a:t>
            </a:r>
            <a:r>
              <a:rPr lang="en-GB" sz="2800" baseline="30000" dirty="0"/>
              <a:t>th</a:t>
            </a:r>
            <a:r>
              <a:rPr lang="en-GB" sz="2800" dirty="0"/>
              <a:t> </a:t>
            </a:r>
            <a:r>
              <a:rPr lang="en-GB" sz="2800" dirty="0" smtClean="0"/>
              <a:t>November </a:t>
            </a:r>
            <a:r>
              <a:rPr lang="en-GB" sz="2800" dirty="0"/>
              <a:t>is our Kew Gardens visit.</a:t>
            </a:r>
          </a:p>
          <a:p>
            <a:r>
              <a:rPr lang="en-GB" sz="2800" dirty="0"/>
              <a:t>Spring Term – the </a:t>
            </a:r>
            <a:r>
              <a:rPr lang="en-GB" sz="2800" dirty="0" smtClean="0"/>
              <a:t>History </a:t>
            </a:r>
            <a:r>
              <a:rPr lang="en-GB" sz="2800" dirty="0"/>
              <a:t>of </a:t>
            </a:r>
            <a:r>
              <a:rPr lang="en-GB" sz="2800" dirty="0" smtClean="0"/>
              <a:t>invaders </a:t>
            </a:r>
            <a:r>
              <a:rPr lang="en-GB" sz="2800" dirty="0"/>
              <a:t>and settlers in Britain and looking at where our food comes from. Science is looking at electricity and energy.</a:t>
            </a:r>
          </a:p>
          <a:p>
            <a:r>
              <a:rPr lang="en-GB" sz="2800" dirty="0"/>
              <a:t>Summer Term - All about the Vikings and how our Rivers are used. We will also be trying out edible gardens as well as a French Café.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0493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 Lessons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158" y="1628800"/>
            <a:ext cx="8594429" cy="44125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265" indent="-342265"/>
            <a:r>
              <a:rPr lang="en-US" sz="3200" dirty="0">
                <a:solidFill>
                  <a:schemeClr val="tx1"/>
                </a:solidFill>
              </a:rPr>
              <a:t>Year 4 PE days = Monday &amp; Friday</a:t>
            </a:r>
          </a:p>
          <a:p>
            <a:pPr marL="342265" indent="-342265"/>
            <a:endParaRPr lang="en-US" sz="3200" dirty="0">
              <a:solidFill>
                <a:schemeClr val="tx1"/>
              </a:solidFill>
            </a:endParaRPr>
          </a:p>
          <a:p>
            <a:pPr marL="342265" indent="-342265"/>
            <a:r>
              <a:rPr lang="en-US" sz="3200" dirty="0">
                <a:solidFill>
                  <a:schemeClr val="tx1"/>
                </a:solidFill>
              </a:rPr>
              <a:t>Correct clothing </a:t>
            </a:r>
            <a:r>
              <a:rPr lang="mr-IN" sz="3200" dirty="0">
                <a:solidFill>
                  <a:schemeClr val="tx1"/>
                </a:solidFill>
              </a:rPr>
              <a:t>–</a:t>
            </a:r>
            <a:r>
              <a:rPr lang="en-US" sz="3200" dirty="0">
                <a:solidFill>
                  <a:schemeClr val="tx1"/>
                </a:solidFill>
              </a:rPr>
              <a:t> shorts, joggers, house team </a:t>
            </a:r>
            <a:r>
              <a:rPr lang="en-US" sz="3200" dirty="0" err="1">
                <a:solidFill>
                  <a:schemeClr val="tx1"/>
                </a:solidFill>
              </a:rPr>
              <a:t>coloured</a:t>
            </a:r>
            <a:r>
              <a:rPr lang="en-US" sz="3200" dirty="0">
                <a:solidFill>
                  <a:schemeClr val="tx1"/>
                </a:solidFill>
              </a:rPr>
              <a:t> t-shirt, socks and trainers.</a:t>
            </a: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 marL="342265" indent="-342265"/>
            <a:r>
              <a:rPr lang="en-US" sz="3200">
                <a:solidFill>
                  <a:schemeClr val="tx1"/>
                </a:solidFill>
              </a:rPr>
              <a:t>No earrings </a:t>
            </a:r>
            <a:r>
              <a:rPr lang="en-US" sz="3200" dirty="0">
                <a:solidFill>
                  <a:schemeClr val="tx1"/>
                </a:solidFill>
              </a:rPr>
              <a:t>if possible on PE days – otherwise taped up.</a:t>
            </a:r>
          </a:p>
        </p:txBody>
      </p:sp>
    </p:spTree>
    <p:extLst>
      <p:ext uri="{BB962C8B-B14F-4D97-AF65-F5344CB8AC3E}">
        <p14:creationId xmlns:p14="http://schemas.microsoft.com/office/powerpoint/2010/main" val="68727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F0D3994-2FAE-4D50-96BB-C889AFDBC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 Expectations…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85539B5-EF65-4AC6-B732-E9C3A5565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764" y="1772816"/>
            <a:ext cx="10585176" cy="426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265" indent="-342265"/>
            <a:r>
              <a:rPr lang="en-GB" sz="2400" dirty="0"/>
              <a:t>Reading record – checked regularly over the week.</a:t>
            </a:r>
          </a:p>
          <a:p>
            <a:pPr marL="342265" indent="-342265"/>
            <a:r>
              <a:rPr lang="en-GB" sz="2400" dirty="0"/>
              <a:t>Adult or child to record (e.g. independent reading).</a:t>
            </a:r>
          </a:p>
          <a:p>
            <a:pPr marL="342265" indent="-342265"/>
            <a:r>
              <a:rPr lang="en-GB" sz="2400" dirty="0"/>
              <a:t>10 mins each day.</a:t>
            </a:r>
          </a:p>
          <a:p>
            <a:pPr marL="342265" indent="-342265"/>
            <a:r>
              <a:rPr lang="en-GB" sz="2400" dirty="0" err="1"/>
              <a:t>Housepoints</a:t>
            </a:r>
            <a:r>
              <a:rPr lang="en-GB" sz="2400" dirty="0"/>
              <a:t> for reading.</a:t>
            </a:r>
          </a:p>
          <a:p>
            <a:pPr marL="342265" indent="-342265"/>
            <a:r>
              <a:rPr lang="en-GB" sz="2400" dirty="0"/>
              <a:t>Bug Club. Read a book from their bug club level at least once per week. </a:t>
            </a:r>
          </a:p>
          <a:p>
            <a:pPr marL="342265" indent="-342265"/>
            <a:r>
              <a:rPr lang="en-GB" sz="2400" dirty="0"/>
              <a:t>Responsible for changing their book.</a:t>
            </a:r>
          </a:p>
          <a:p>
            <a:pPr marL="342265" indent="-342265"/>
            <a:r>
              <a:rPr lang="en-GB" sz="2400" dirty="0"/>
              <a:t>Assessments throughout the year.</a:t>
            </a:r>
          </a:p>
        </p:txBody>
      </p:sp>
    </p:spTree>
    <p:extLst>
      <p:ext uri="{BB962C8B-B14F-4D97-AF65-F5344CB8AC3E}">
        <p14:creationId xmlns:p14="http://schemas.microsoft.com/office/powerpoint/2010/main" val="395782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84026A-514B-4BB5-B7A8-065353C95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Spellings…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7158" y="1412776"/>
            <a:ext cx="9809742" cy="4628587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Year 3 and 4 statutory word list (split between year groups).</a:t>
            </a:r>
          </a:p>
          <a:p>
            <a:r>
              <a:rPr lang="en-US" sz="3200" dirty="0"/>
              <a:t>Spelling rules.</a:t>
            </a:r>
          </a:p>
          <a:p>
            <a:r>
              <a:rPr lang="en-US" sz="3200" dirty="0"/>
              <a:t>Spelling test each Thursday</a:t>
            </a:r>
          </a:p>
          <a:p>
            <a:r>
              <a:rPr lang="en-US" sz="3200" dirty="0"/>
              <a:t>Continue using and applying phonics.</a:t>
            </a:r>
          </a:p>
          <a:p>
            <a:r>
              <a:rPr lang="en-US" sz="3200" dirty="0" err="1"/>
              <a:t>Edshed</a:t>
            </a:r>
            <a:r>
              <a:rPr lang="en-US" sz="3200" dirty="0"/>
              <a:t> – in </a:t>
            </a:r>
            <a:r>
              <a:rPr lang="en-US" sz="3200" dirty="0" err="1"/>
              <a:t>S</a:t>
            </a:r>
            <a:r>
              <a:rPr lang="en-US" sz="3200" dirty="0" err="1" smtClean="0"/>
              <a:t>pellingshed</a:t>
            </a:r>
            <a:r>
              <a:rPr lang="en-US" sz="3200" dirty="0" smtClean="0"/>
              <a:t> </a:t>
            </a:r>
            <a:r>
              <a:rPr lang="en-US" sz="3200" dirty="0"/>
              <a:t>available from Thurs….for following week. Please let as know asap if it’s not working. </a:t>
            </a:r>
          </a:p>
          <a:p>
            <a:r>
              <a:rPr lang="en-US" sz="3200" dirty="0"/>
              <a:t>Spelling journal for practice and spelling fluency books for the practice of set spellings in school.</a:t>
            </a:r>
          </a:p>
        </p:txBody>
      </p:sp>
    </p:spTree>
    <p:extLst>
      <p:ext uri="{BB962C8B-B14F-4D97-AF65-F5344CB8AC3E}">
        <p14:creationId xmlns:p14="http://schemas.microsoft.com/office/powerpoint/2010/main" val="140820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84026A-514B-4BB5-B7A8-065353C95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Weekly Spelling Arrangements…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7158" y="1412776"/>
            <a:ext cx="9809742" cy="4628587"/>
          </a:xfrm>
        </p:spPr>
        <p:txBody>
          <a:bodyPr>
            <a:normAutofit/>
          </a:bodyPr>
          <a:lstStyle/>
          <a:p>
            <a:r>
              <a:rPr lang="en-US" sz="3200" dirty="0"/>
              <a:t>New spellings handed out on Friday in red spelling book.</a:t>
            </a:r>
          </a:p>
          <a:p>
            <a:r>
              <a:rPr lang="en-US" sz="3200" dirty="0" err="1"/>
              <a:t>Practised</a:t>
            </a:r>
            <a:r>
              <a:rPr lang="en-US" sz="3200" dirty="0"/>
              <a:t> throughout the week at home and school.</a:t>
            </a:r>
          </a:p>
          <a:p>
            <a:r>
              <a:rPr lang="en-US" sz="3200" dirty="0"/>
              <a:t>Tested on Thursday – BOOKS NEED TO BE BACK!</a:t>
            </a:r>
          </a:p>
          <a:p>
            <a:r>
              <a:rPr lang="en-US" sz="3200" dirty="0"/>
              <a:t>Marked ready for new spellings to be handed out.</a:t>
            </a:r>
          </a:p>
        </p:txBody>
      </p:sp>
    </p:spTree>
    <p:extLst>
      <p:ext uri="{BB962C8B-B14F-4D97-AF65-F5344CB8AC3E}">
        <p14:creationId xmlns:p14="http://schemas.microsoft.com/office/powerpoint/2010/main" val="16893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C7975A-B4D8-4BB5-A647-2BFFEAB16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 Learning…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63454E-982B-4BC2-BD94-F1713A565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0" y="1415013"/>
            <a:ext cx="9144000" cy="4822299"/>
          </a:xfrm>
        </p:spPr>
        <p:txBody>
          <a:bodyPr>
            <a:normAutofit/>
          </a:bodyPr>
          <a:lstStyle/>
          <a:p>
            <a:r>
              <a:rPr lang="en-GB" sz="3600" dirty="0"/>
              <a:t>Reading 5 x week.</a:t>
            </a:r>
          </a:p>
          <a:p>
            <a:r>
              <a:rPr lang="en-GB" sz="3600" dirty="0"/>
              <a:t>Spellings in red book.</a:t>
            </a:r>
          </a:p>
          <a:p>
            <a:r>
              <a:rPr lang="en-GB" sz="3600" dirty="0" err="1"/>
              <a:t>Edshed</a:t>
            </a:r>
            <a:r>
              <a:rPr lang="en-GB" sz="3600" dirty="0"/>
              <a:t> spellings assignment.</a:t>
            </a:r>
          </a:p>
          <a:p>
            <a:r>
              <a:rPr lang="en-GB" sz="3600" dirty="0"/>
              <a:t>Times Tables </a:t>
            </a:r>
            <a:r>
              <a:rPr lang="en-GB" sz="3600" dirty="0" err="1"/>
              <a:t>Rockstars</a:t>
            </a:r>
            <a:r>
              <a:rPr lang="en-GB" sz="3600" dirty="0"/>
              <a:t> – little and often.</a:t>
            </a:r>
          </a:p>
          <a:p>
            <a:r>
              <a:rPr lang="en-GB" sz="3600" dirty="0"/>
              <a:t>Home learning grid.</a:t>
            </a:r>
          </a:p>
        </p:txBody>
      </p:sp>
    </p:spTree>
    <p:extLst>
      <p:ext uri="{BB962C8B-B14F-4D97-AF65-F5344CB8AC3E}">
        <p14:creationId xmlns:p14="http://schemas.microsoft.com/office/powerpoint/2010/main" val="322916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</TotalTime>
  <Words>561</Words>
  <Application>Microsoft Office PowerPoint</Application>
  <PresentationFormat>Custom</PresentationFormat>
  <Paragraphs>84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Comic Sans MS</vt:lpstr>
      <vt:lpstr>Corbel</vt:lpstr>
      <vt:lpstr>Mangal</vt:lpstr>
      <vt:lpstr>Trebuchet MS</vt:lpstr>
      <vt:lpstr>Wingdings 3</vt:lpstr>
      <vt:lpstr>Facet</vt:lpstr>
      <vt:lpstr>Welcome to Year 4 Meet the Teacher</vt:lpstr>
      <vt:lpstr>Adults we work with…  </vt:lpstr>
      <vt:lpstr>A typical day in Year 4:</vt:lpstr>
      <vt:lpstr>Our Topics this year include..</vt:lpstr>
      <vt:lpstr>PE Lessons </vt:lpstr>
      <vt:lpstr>Reading Expectations… </vt:lpstr>
      <vt:lpstr>Spellings…</vt:lpstr>
      <vt:lpstr>Weekly Spelling Arrangements…</vt:lpstr>
      <vt:lpstr>Home Learning…</vt:lpstr>
      <vt:lpstr>Uniform… </vt:lpstr>
      <vt:lpstr>Communication</vt:lpstr>
      <vt:lpstr>Extra notes…</vt:lpstr>
      <vt:lpstr>Any 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have a go at this maths problem while you wait.</dc:title>
  <dc:creator>hayley clark</dc:creator>
  <cp:lastModifiedBy>Carol Wadey</cp:lastModifiedBy>
  <cp:revision>217</cp:revision>
  <cp:lastPrinted>2025-09-08T20:25:24Z</cp:lastPrinted>
  <dcterms:created xsi:type="dcterms:W3CDTF">2018-01-13T21:01:56Z</dcterms:created>
  <dcterms:modified xsi:type="dcterms:W3CDTF">2025-09-30T21:20:31Z</dcterms:modified>
</cp:coreProperties>
</file>