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Lst>
  <p:notesMasterIdLst>
    <p:notesMasterId r:id="rId17"/>
  </p:notesMasterIdLst>
  <p:handoutMasterIdLst>
    <p:handoutMasterId r:id="rId18"/>
  </p:handoutMasterIdLst>
  <p:sldIdLst>
    <p:sldId id="256" r:id="rId2"/>
    <p:sldId id="292" r:id="rId3"/>
    <p:sldId id="287" r:id="rId4"/>
    <p:sldId id="284" r:id="rId5"/>
    <p:sldId id="280" r:id="rId6"/>
    <p:sldId id="286" r:id="rId7"/>
    <p:sldId id="285" r:id="rId8"/>
    <p:sldId id="276" r:id="rId9"/>
    <p:sldId id="277" r:id="rId10"/>
    <p:sldId id="297" r:id="rId11"/>
    <p:sldId id="299" r:id="rId12"/>
    <p:sldId id="300" r:id="rId13"/>
    <p:sldId id="294" r:id="rId14"/>
    <p:sldId id="293" r:id="rId15"/>
    <p:sldId id="298" r:id="rId16"/>
  </p:sldIdLst>
  <p:sldSz cx="12188825"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3156" userDrawn="1">
          <p15:clr>
            <a:srgbClr val="A4A3A4"/>
          </p15:clr>
        </p15:guide>
        <p15:guide id="2" pos="217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B9B1AD-A114-5BFB-4B01-AC5CEBCEAA12}" v="240" dt="2021-09-03T08:27:10.894"/>
    <p1510:client id="{4BC1BFF2-E08E-46AE-8DBB-BF1D5DBE6B17}" v="13" dt="2021-09-03T15:20:33.374"/>
    <p1510:client id="{70539812-B9F1-4D85-89B2-286244562DF2}" v="47" dt="2021-09-04T22:14:06.715"/>
    <p1510:client id="{F75A8182-E577-46D4-9C72-8883AA55892A}" v="407" dt="2021-09-03T08:16:47.748"/>
  </p1510:revLst>
</p1510:revInfo>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483" autoAdjust="0"/>
    <p:restoredTop sz="94599" autoAdjust="0"/>
  </p:normalViewPr>
  <p:slideViewPr>
    <p:cSldViewPr>
      <p:cViewPr varScale="1">
        <p:scale>
          <a:sx n="89" d="100"/>
          <a:sy n="89" d="100"/>
        </p:scale>
        <p:origin x="846" y="78"/>
      </p:cViewPr>
      <p:guideLst>
        <p:guide pos="3839"/>
        <p:guide orient="horz" pos="2160"/>
      </p:guideLst>
    </p:cSldViewPr>
  </p:slideViewPr>
  <p:notesTextViewPr>
    <p:cViewPr>
      <p:scale>
        <a:sx n="1" d="1"/>
        <a:sy n="1" d="1"/>
      </p:scale>
      <p:origin x="0" y="0"/>
    </p:cViewPr>
  </p:notesTextViewPr>
  <p:notesViewPr>
    <p:cSldViewPr showGuides="1">
      <p:cViewPr varScale="1">
        <p:scale>
          <a:sx n="52" d="100"/>
          <a:sy n="52" d="100"/>
        </p:scale>
        <p:origin x="2664" y="32"/>
      </p:cViewPr>
      <p:guideLst>
        <p:guide orient="horz" pos="3156"/>
        <p:guide pos="217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84870" cy="500936"/>
          </a:xfrm>
          <a:prstGeom prst="rect">
            <a:avLst/>
          </a:prstGeom>
        </p:spPr>
        <p:txBody>
          <a:bodyPr vert="horz" lIns="92437" tIns="46218" rIns="92437" bIns="46218" rtlCol="0"/>
          <a:lstStyle>
            <a:lvl1pPr algn="l">
              <a:defRPr sz="1200"/>
            </a:lvl1pPr>
          </a:lstStyle>
          <a:p>
            <a:endParaRPr/>
          </a:p>
        </p:txBody>
      </p:sp>
      <p:sp>
        <p:nvSpPr>
          <p:cNvPr id="3" name="Date Placeholder 2"/>
          <p:cNvSpPr>
            <a:spLocks noGrp="1"/>
          </p:cNvSpPr>
          <p:nvPr>
            <p:ph type="dt" sz="quarter" idx="1"/>
          </p:nvPr>
        </p:nvSpPr>
        <p:spPr>
          <a:xfrm>
            <a:off x="3901701" y="0"/>
            <a:ext cx="2984870" cy="500936"/>
          </a:xfrm>
          <a:prstGeom prst="rect">
            <a:avLst/>
          </a:prstGeom>
        </p:spPr>
        <p:txBody>
          <a:bodyPr vert="horz" lIns="92437" tIns="46218" rIns="92437" bIns="46218" rtlCol="0"/>
          <a:lstStyle>
            <a:lvl1pPr algn="r">
              <a:defRPr sz="1200"/>
            </a:lvl1pPr>
          </a:lstStyle>
          <a:p>
            <a:fld id="{784AA43A-3F76-4A13-9CD6-36134EB429E3}" type="datetimeFigureOut">
              <a:rPr lang="en-US"/>
              <a:t>9/9/2026</a:t>
            </a:fld>
            <a:endParaRPr/>
          </a:p>
        </p:txBody>
      </p:sp>
      <p:sp>
        <p:nvSpPr>
          <p:cNvPr id="4" name="Footer Placeholder 3"/>
          <p:cNvSpPr>
            <a:spLocks noGrp="1"/>
          </p:cNvSpPr>
          <p:nvPr>
            <p:ph type="ftr" sz="quarter" idx="2"/>
          </p:nvPr>
        </p:nvSpPr>
        <p:spPr>
          <a:xfrm>
            <a:off x="3" y="9516039"/>
            <a:ext cx="2984870" cy="500936"/>
          </a:xfrm>
          <a:prstGeom prst="rect">
            <a:avLst/>
          </a:prstGeom>
        </p:spPr>
        <p:txBody>
          <a:bodyPr vert="horz" lIns="92437" tIns="46218" rIns="92437" bIns="46218" rtlCol="0" anchor="b"/>
          <a:lstStyle>
            <a:lvl1pPr algn="l">
              <a:defRPr sz="1200"/>
            </a:lvl1pPr>
          </a:lstStyle>
          <a:p>
            <a:endParaRPr/>
          </a:p>
        </p:txBody>
      </p:sp>
      <p:sp>
        <p:nvSpPr>
          <p:cNvPr id="5" name="Slide Number Placeholder 4"/>
          <p:cNvSpPr>
            <a:spLocks noGrp="1"/>
          </p:cNvSpPr>
          <p:nvPr>
            <p:ph type="sldNum" sz="quarter" idx="3"/>
          </p:nvPr>
        </p:nvSpPr>
        <p:spPr>
          <a:xfrm>
            <a:off x="3901701" y="9516039"/>
            <a:ext cx="2984870" cy="500936"/>
          </a:xfrm>
          <a:prstGeom prst="rect">
            <a:avLst/>
          </a:prstGeom>
        </p:spPr>
        <p:txBody>
          <a:bodyPr vert="horz" lIns="92437" tIns="46218" rIns="92437" bIns="46218"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84870" cy="500936"/>
          </a:xfrm>
          <a:prstGeom prst="rect">
            <a:avLst/>
          </a:prstGeom>
        </p:spPr>
        <p:txBody>
          <a:bodyPr vert="horz" lIns="92437" tIns="46218" rIns="92437" bIns="46218" rtlCol="0"/>
          <a:lstStyle>
            <a:lvl1pPr algn="l">
              <a:defRPr sz="1200"/>
            </a:lvl1pPr>
          </a:lstStyle>
          <a:p>
            <a:endParaRPr/>
          </a:p>
        </p:txBody>
      </p:sp>
      <p:sp>
        <p:nvSpPr>
          <p:cNvPr id="3" name="Date Placeholder 2"/>
          <p:cNvSpPr>
            <a:spLocks noGrp="1"/>
          </p:cNvSpPr>
          <p:nvPr>
            <p:ph type="dt" idx="1"/>
          </p:nvPr>
        </p:nvSpPr>
        <p:spPr>
          <a:xfrm>
            <a:off x="3901701" y="0"/>
            <a:ext cx="2984870" cy="500936"/>
          </a:xfrm>
          <a:prstGeom prst="rect">
            <a:avLst/>
          </a:prstGeom>
        </p:spPr>
        <p:txBody>
          <a:bodyPr vert="horz" lIns="92437" tIns="46218" rIns="92437" bIns="46218" rtlCol="0"/>
          <a:lstStyle>
            <a:lvl1pPr algn="r">
              <a:defRPr sz="1200"/>
            </a:lvl1pPr>
          </a:lstStyle>
          <a:p>
            <a:fld id="{5F674A4F-2B7A-4ECB-A400-260B2FFC03C1}" type="datetimeFigureOut">
              <a:rPr lang="en-US"/>
              <a:t>9/9/2026</a:t>
            </a:fld>
            <a:endParaRPr/>
          </a:p>
        </p:txBody>
      </p:sp>
      <p:sp>
        <p:nvSpPr>
          <p:cNvPr id="4" name="Slide Image Placeholder 3"/>
          <p:cNvSpPr>
            <a:spLocks noGrp="1" noRot="1" noChangeAspect="1"/>
          </p:cNvSpPr>
          <p:nvPr>
            <p:ph type="sldImg" idx="2"/>
          </p:nvPr>
        </p:nvSpPr>
        <p:spPr>
          <a:xfrm>
            <a:off x="104775" y="750888"/>
            <a:ext cx="6678613" cy="3757612"/>
          </a:xfrm>
          <a:prstGeom prst="rect">
            <a:avLst/>
          </a:prstGeom>
          <a:noFill/>
          <a:ln w="12700">
            <a:solidFill>
              <a:prstClr val="black"/>
            </a:solidFill>
          </a:ln>
        </p:spPr>
        <p:txBody>
          <a:bodyPr vert="horz" lIns="92437" tIns="46218" rIns="92437" bIns="46218" rtlCol="0" anchor="ctr"/>
          <a:lstStyle/>
          <a:p>
            <a:endParaRPr/>
          </a:p>
        </p:txBody>
      </p:sp>
      <p:sp>
        <p:nvSpPr>
          <p:cNvPr id="5" name="Notes Placeholder 4"/>
          <p:cNvSpPr>
            <a:spLocks noGrp="1"/>
          </p:cNvSpPr>
          <p:nvPr>
            <p:ph type="body" sz="quarter" idx="3"/>
          </p:nvPr>
        </p:nvSpPr>
        <p:spPr>
          <a:xfrm>
            <a:off x="688817" y="4758890"/>
            <a:ext cx="5510530" cy="4508421"/>
          </a:xfrm>
          <a:prstGeom prst="rect">
            <a:avLst/>
          </a:prstGeom>
        </p:spPr>
        <p:txBody>
          <a:bodyPr vert="horz" lIns="92437" tIns="46218" rIns="92437" bIns="46218"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3" y="9516039"/>
            <a:ext cx="2984870" cy="500936"/>
          </a:xfrm>
          <a:prstGeom prst="rect">
            <a:avLst/>
          </a:prstGeom>
        </p:spPr>
        <p:txBody>
          <a:bodyPr vert="horz" lIns="92437" tIns="46218" rIns="92437" bIns="46218" rtlCol="0" anchor="b"/>
          <a:lstStyle>
            <a:lvl1pPr algn="l">
              <a:defRPr sz="1200"/>
            </a:lvl1pPr>
          </a:lstStyle>
          <a:p>
            <a:endParaRPr/>
          </a:p>
        </p:txBody>
      </p:sp>
      <p:sp>
        <p:nvSpPr>
          <p:cNvPr id="7" name="Slide Number Placeholder 6"/>
          <p:cNvSpPr>
            <a:spLocks noGrp="1"/>
          </p:cNvSpPr>
          <p:nvPr>
            <p:ph type="sldNum" sz="quarter" idx="5"/>
          </p:nvPr>
        </p:nvSpPr>
        <p:spPr>
          <a:xfrm>
            <a:off x="3901701" y="9516039"/>
            <a:ext cx="2984870" cy="500936"/>
          </a:xfrm>
          <a:prstGeom prst="rect">
            <a:avLst/>
          </a:prstGeom>
        </p:spPr>
        <p:txBody>
          <a:bodyPr vert="horz" lIns="92437" tIns="46218" rIns="92437" bIns="46218"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F2A70B-78F2-4DCF-B53B-C990D2FAFB8A}" type="slidenum">
              <a:rPr lang="en-GB" smtClean="0"/>
              <a:t>1</a:t>
            </a:fld>
            <a:endParaRPr lang="en-GB"/>
          </a:p>
        </p:txBody>
      </p:sp>
    </p:spTree>
    <p:extLst>
      <p:ext uri="{BB962C8B-B14F-4D97-AF65-F5344CB8AC3E}">
        <p14:creationId xmlns:p14="http://schemas.microsoft.com/office/powerpoint/2010/main" val="535865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F2A70B-78F2-4DCF-B53B-C990D2FAFB8A}" type="slidenum">
              <a:rPr lang="en-GB" smtClean="0"/>
              <a:t>5</a:t>
            </a:fld>
            <a:endParaRPr lang="en-GB"/>
          </a:p>
        </p:txBody>
      </p:sp>
    </p:spTree>
    <p:extLst>
      <p:ext uri="{BB962C8B-B14F-4D97-AF65-F5344CB8AC3E}">
        <p14:creationId xmlns:p14="http://schemas.microsoft.com/office/powerpoint/2010/main" val="2723284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F2A70B-78F2-4DCF-B53B-C990D2FAFB8A}" type="slidenum">
              <a:rPr lang="en-GB" smtClean="0"/>
              <a:t>8</a:t>
            </a:fld>
            <a:endParaRPr lang="en-GB"/>
          </a:p>
        </p:txBody>
      </p:sp>
    </p:spTree>
    <p:extLst>
      <p:ext uri="{BB962C8B-B14F-4D97-AF65-F5344CB8AC3E}">
        <p14:creationId xmlns:p14="http://schemas.microsoft.com/office/powerpoint/2010/main" val="4029611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F2A70B-78F2-4DCF-B53B-C990D2FAFB8A}" type="slidenum">
              <a:rPr lang="en-GB" smtClean="0"/>
              <a:t>9</a:t>
            </a:fld>
            <a:endParaRPr lang="en-GB"/>
          </a:p>
        </p:txBody>
      </p:sp>
    </p:spTree>
    <p:extLst>
      <p:ext uri="{BB962C8B-B14F-4D97-AF65-F5344CB8AC3E}">
        <p14:creationId xmlns:p14="http://schemas.microsoft.com/office/powerpoint/2010/main" val="1094033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F2A70B-78F2-4DCF-B53B-C990D2FAFB8A}" type="slidenum">
              <a:rPr lang="en-GB" smtClean="0"/>
              <a:t>15</a:t>
            </a:fld>
            <a:endParaRPr lang="en-GB"/>
          </a:p>
        </p:txBody>
      </p:sp>
    </p:spTree>
    <p:extLst>
      <p:ext uri="{BB962C8B-B14F-4D97-AF65-F5344CB8AC3E}">
        <p14:creationId xmlns:p14="http://schemas.microsoft.com/office/powerpoint/2010/main" val="347061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88825"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6675" y="2404534"/>
            <a:ext cx="7764913" cy="1646302"/>
          </a:xfrm>
        </p:spPr>
        <p:txBody>
          <a:bodyPr anchor="b">
            <a:noAutofit/>
          </a:bodyPr>
          <a:lstStyle>
            <a:lvl1pPr algn="r">
              <a:defRPr sz="5398">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6675" y="4050834"/>
            <a:ext cx="7764913" cy="1096899"/>
          </a:xfrm>
        </p:spPr>
        <p:txBody>
          <a:bodyPr anchor="t"/>
          <a:lstStyle>
            <a:lvl1pPr marL="0" indent="0" algn="r">
              <a:buNone/>
              <a:defRPr>
                <a:solidFill>
                  <a:schemeClr val="tx1">
                    <a:lumMod val="50000"/>
                    <a:lumOff val="50000"/>
                  </a:schemeClr>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49631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599"/>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FE8FB1-0A7A-443E-AAF7-31D4FA1AA312}"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5BA54BD-C84D-46CE-8B72-31BFB26ABA43}" type="slidenum">
              <a:rPr lang="en-GB" smtClean="0"/>
              <a:t>‹#›</a:t>
            </a:fld>
            <a:endParaRPr lang="en-GB" dirty="0"/>
          </a:p>
        </p:txBody>
      </p:sp>
    </p:spTree>
    <p:extLst>
      <p:ext uri="{BB962C8B-B14F-4D97-AF65-F5344CB8AC3E}">
        <p14:creationId xmlns:p14="http://schemas.microsoft.com/office/powerpoint/2010/main" val="3550991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159" y="2700868"/>
            <a:ext cx="8594429" cy="1826581"/>
          </a:xfrm>
        </p:spPr>
        <p:txBody>
          <a:bodyPr anchor="b"/>
          <a:lstStyle>
            <a:lvl1pPr algn="l">
              <a:defRPr sz="3999"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159" y="4527448"/>
            <a:ext cx="8594429" cy="860400"/>
          </a:xfrm>
        </p:spPr>
        <p:txBody>
          <a:bodyPr anchor="t"/>
          <a:lstStyle>
            <a:lvl1pPr marL="0" indent="0" algn="l">
              <a:buNone/>
              <a:defRPr sz="1999">
                <a:solidFill>
                  <a:schemeClr val="tx1">
                    <a:lumMod val="50000"/>
                    <a:lumOff val="50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BA54BD-C84D-46CE-8B72-31BFB26ABA43}" type="slidenum">
              <a:rPr lang="en-GB" smtClean="0"/>
              <a:t>‹#›</a:t>
            </a:fld>
            <a:endParaRPr lang="en-GB"/>
          </a:p>
        </p:txBody>
      </p:sp>
    </p:spTree>
    <p:extLst>
      <p:ext uri="{BB962C8B-B14F-4D97-AF65-F5344CB8AC3E}">
        <p14:creationId xmlns:p14="http://schemas.microsoft.com/office/powerpoint/2010/main" val="2799859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158" y="2160589"/>
            <a:ext cx="418294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8645" y="2160590"/>
            <a:ext cx="418294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AFE8FB1-0A7A-443E-AAF7-31D4FA1AA312}"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BA54BD-C84D-46CE-8B72-31BFB26ABA43}" type="slidenum">
              <a:rPr lang="en-GB" smtClean="0"/>
              <a:t>‹#›</a:t>
            </a:fld>
            <a:endParaRPr lang="en-GB"/>
          </a:p>
        </p:txBody>
      </p:sp>
    </p:spTree>
    <p:extLst>
      <p:ext uri="{BB962C8B-B14F-4D97-AF65-F5344CB8AC3E}">
        <p14:creationId xmlns:p14="http://schemas.microsoft.com/office/powerpoint/2010/main" val="1699963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570" y="2160983"/>
            <a:ext cx="4184533" cy="576262"/>
          </a:xfrm>
        </p:spPr>
        <p:txBody>
          <a:bodyPr anchor="b">
            <a:noAutofit/>
          </a:bodyPr>
          <a:lstStyle>
            <a:lvl1pPr marL="0" indent="0">
              <a:buNone/>
              <a:defRPr sz="23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570" y="2737246"/>
            <a:ext cx="418453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7058" y="2160983"/>
            <a:ext cx="4184528" cy="576262"/>
          </a:xfrm>
        </p:spPr>
        <p:txBody>
          <a:bodyPr anchor="b">
            <a:noAutofit/>
          </a:bodyPr>
          <a:lstStyle>
            <a:lvl1pPr marL="0" indent="0">
              <a:buNone/>
              <a:defRPr sz="23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7059" y="2737246"/>
            <a:ext cx="418452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AFE8FB1-0A7A-443E-AAF7-31D4FA1AA312}" type="datetimeFigureOut">
              <a:rPr lang="en-US" smtClean="0"/>
              <a:t>9/9/2026</a:t>
            </a:fld>
            <a:endParaRPr lang="en-US"/>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5BA54BD-C84D-46CE-8B72-31BFB26ABA43}" type="slidenum">
              <a:rPr lang="en-GB" smtClean="0"/>
              <a:t>‹#›</a:t>
            </a:fld>
            <a:endParaRPr lang="en-GB"/>
          </a:p>
        </p:txBody>
      </p:sp>
    </p:spTree>
    <p:extLst>
      <p:ext uri="{BB962C8B-B14F-4D97-AF65-F5344CB8AC3E}">
        <p14:creationId xmlns:p14="http://schemas.microsoft.com/office/powerpoint/2010/main" val="825414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158" y="609600"/>
            <a:ext cx="8594429"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AFE8FB1-0A7A-443E-AAF7-31D4FA1AA312}"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BA54BD-C84D-46CE-8B72-31BFB26ABA43}" type="slidenum">
              <a:rPr lang="en-GB" smtClean="0"/>
              <a:t>‹#›</a:t>
            </a:fld>
            <a:endParaRPr lang="en-GB"/>
          </a:p>
        </p:txBody>
      </p:sp>
    </p:spTree>
    <p:extLst>
      <p:ext uri="{BB962C8B-B14F-4D97-AF65-F5344CB8AC3E}">
        <p14:creationId xmlns:p14="http://schemas.microsoft.com/office/powerpoint/2010/main" val="3043184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FE8FB1-0A7A-443E-AAF7-31D4FA1AA312}" type="datetimeFigureOut">
              <a:rPr lang="en-US" smtClean="0"/>
              <a:t>9/9/2026</a:t>
            </a:fld>
            <a:endParaRPr lang="en-US"/>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5BA54BD-C84D-46CE-8B72-31BFB26ABA43}" type="slidenum">
              <a:rPr lang="en-GB" smtClean="0"/>
              <a:t>‹#›</a:t>
            </a:fld>
            <a:endParaRPr lang="en-GB"/>
          </a:p>
        </p:txBody>
      </p:sp>
    </p:spTree>
    <p:extLst>
      <p:ext uri="{BB962C8B-B14F-4D97-AF65-F5344CB8AC3E}">
        <p14:creationId xmlns:p14="http://schemas.microsoft.com/office/powerpoint/2010/main" val="1446961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158" y="1498604"/>
            <a:ext cx="3853524" cy="1278466"/>
          </a:xfrm>
        </p:spPr>
        <p:txBody>
          <a:bodyPr anchor="b">
            <a:normAutofit/>
          </a:bodyPr>
          <a:lstStyle>
            <a:lvl1pPr>
              <a:defRPr sz="1999"/>
            </a:lvl1pPr>
          </a:lstStyle>
          <a:p>
            <a:r>
              <a:rPr lang="en-US" smtClean="0"/>
              <a:t>Click to edit Master title style</a:t>
            </a:r>
            <a:endParaRPr lang="en-US" dirty="0"/>
          </a:p>
        </p:txBody>
      </p:sp>
      <p:sp>
        <p:nvSpPr>
          <p:cNvPr id="3" name="Content Placeholder 2"/>
          <p:cNvSpPr>
            <a:spLocks noGrp="1"/>
          </p:cNvSpPr>
          <p:nvPr>
            <p:ph idx="1"/>
          </p:nvPr>
        </p:nvSpPr>
        <p:spPr>
          <a:xfrm>
            <a:off x="4759222" y="514925"/>
            <a:ext cx="4512366"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158" y="2777069"/>
            <a:ext cx="3853524" cy="2584449"/>
          </a:xfrm>
        </p:spPr>
        <p:txBody>
          <a:bodyPr>
            <a:normAutofit/>
          </a:bodyPr>
          <a:lstStyle>
            <a:lvl1pPr marL="0" indent="0">
              <a:buNone/>
              <a:defRPr sz="1400"/>
            </a:lvl1pPr>
            <a:lvl2pPr marL="456926" indent="0">
              <a:buNone/>
              <a:defRPr sz="1400"/>
            </a:lvl2pPr>
            <a:lvl3pPr marL="913852" indent="0">
              <a:buNone/>
              <a:defRPr sz="1200"/>
            </a:lvl3pPr>
            <a:lvl4pPr marL="1370778" indent="0">
              <a:buNone/>
              <a:defRPr sz="1000"/>
            </a:lvl4pPr>
            <a:lvl5pPr marL="1827703" indent="0">
              <a:buNone/>
              <a:defRPr sz="1000"/>
            </a:lvl5pPr>
            <a:lvl6pPr marL="2284628" indent="0">
              <a:buNone/>
              <a:defRPr sz="1000"/>
            </a:lvl6pPr>
            <a:lvl7pPr marL="2741554" indent="0">
              <a:buNone/>
              <a:defRPr sz="1000"/>
            </a:lvl7pPr>
            <a:lvl8pPr marL="3198480" indent="0">
              <a:buNone/>
              <a:defRPr sz="1000"/>
            </a:lvl8pPr>
            <a:lvl9pPr marL="365540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FE8FB1-0A7A-443E-AAF7-31D4FA1AA312}"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BA54BD-C84D-46CE-8B72-31BFB26ABA43}" type="slidenum">
              <a:rPr lang="en-GB" smtClean="0"/>
              <a:t>‹#›</a:t>
            </a:fld>
            <a:endParaRPr lang="en-GB"/>
          </a:p>
        </p:txBody>
      </p:sp>
    </p:spTree>
    <p:extLst>
      <p:ext uri="{BB962C8B-B14F-4D97-AF65-F5344CB8AC3E}">
        <p14:creationId xmlns:p14="http://schemas.microsoft.com/office/powerpoint/2010/main" val="331570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158" y="4800600"/>
            <a:ext cx="8594428" cy="566738"/>
          </a:xfrm>
        </p:spPr>
        <p:txBody>
          <a:bodyPr anchor="b">
            <a:normAutofit/>
          </a:bodyPr>
          <a:lstStyle>
            <a:lvl1pPr algn="l">
              <a:defRPr sz="2399"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158" y="609600"/>
            <a:ext cx="8594429" cy="3845718"/>
          </a:xfrm>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158" y="5367338"/>
            <a:ext cx="8594428" cy="674024"/>
          </a:xfrm>
        </p:spPr>
        <p:txBody>
          <a:bodyPr>
            <a:normAutofit/>
          </a:bodyPr>
          <a:lstStyle>
            <a:lvl1pPr marL="0" indent="0">
              <a:buNone/>
              <a:defRPr sz="12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FE8FB1-0A7A-443E-AAF7-31D4FA1AA312}"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BA54BD-C84D-46CE-8B72-31BFB26ABA43}" type="slidenum">
              <a:rPr lang="en-GB" smtClean="0"/>
              <a:t>‹#›</a:t>
            </a:fld>
            <a:endParaRPr lang="en-GB"/>
          </a:p>
        </p:txBody>
      </p:sp>
    </p:spTree>
    <p:extLst>
      <p:ext uri="{BB962C8B-B14F-4D97-AF65-F5344CB8AC3E}">
        <p14:creationId xmlns:p14="http://schemas.microsoft.com/office/powerpoint/2010/main" val="2425976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159" y="609600"/>
            <a:ext cx="8594429" cy="3403600"/>
          </a:xfrm>
        </p:spPr>
        <p:txBody>
          <a:bodyPr anchor="ctr">
            <a:normAutofit/>
          </a:bodyPr>
          <a:lstStyle>
            <a:lvl1pPr algn="l">
              <a:defRPr sz="4399"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159" y="4470400"/>
            <a:ext cx="8594429" cy="1570962"/>
          </a:xfrm>
        </p:spPr>
        <p:txBody>
          <a:bodyPr anchor="ctr">
            <a:normAutofit/>
          </a:bodyPr>
          <a:lstStyle>
            <a:lvl1pPr marL="0" indent="0" algn="l">
              <a:buNone/>
              <a:defRPr sz="1799">
                <a:solidFill>
                  <a:schemeClr val="tx1">
                    <a:lumMod val="75000"/>
                    <a:lumOff val="2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smtClean="0"/>
              <a:pPr/>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pPr/>
              <a:t>‹#›</a:t>
            </a:fld>
            <a:endParaRPr lang="en-US"/>
          </a:p>
        </p:txBody>
      </p:sp>
    </p:spTree>
    <p:extLst>
      <p:ext uri="{BB962C8B-B14F-4D97-AF65-F5344CB8AC3E}">
        <p14:creationId xmlns:p14="http://schemas.microsoft.com/office/powerpoint/2010/main" val="103049054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092" y="609600"/>
            <a:ext cx="8092026" cy="3022600"/>
          </a:xfrm>
        </p:spPr>
        <p:txBody>
          <a:bodyPr anchor="ctr">
            <a:normAutofit/>
          </a:bodyPr>
          <a:lstStyle>
            <a:lvl1pPr algn="l">
              <a:defRPr sz="4399"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5783" y="3632200"/>
            <a:ext cx="7222643" cy="381000"/>
          </a:xfrm>
        </p:spPr>
        <p:txBody>
          <a:bodyPr anchor="ctr">
            <a:noAutofit/>
          </a:bodyPr>
          <a:lstStyle>
            <a:lvl1pPr marL="0" indent="0">
              <a:buFontTx/>
              <a:buNone/>
              <a:defRPr sz="1600">
                <a:solidFill>
                  <a:schemeClr val="tx1">
                    <a:lumMod val="50000"/>
                    <a:lumOff val="50000"/>
                  </a:schemeClr>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159" y="4470400"/>
            <a:ext cx="8594429" cy="1570962"/>
          </a:xfrm>
        </p:spPr>
        <p:txBody>
          <a:bodyPr anchor="ctr">
            <a:normAutofit/>
          </a:bodyPr>
          <a:lstStyle>
            <a:lvl1pPr marL="0" indent="0" algn="l">
              <a:buNone/>
              <a:defRPr sz="1799">
                <a:solidFill>
                  <a:schemeClr val="tx1">
                    <a:lumMod val="75000"/>
                    <a:lumOff val="2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smtClean="0"/>
              <a:pPr/>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pPr/>
              <a:t>‹#›</a:t>
            </a:fld>
            <a:endParaRPr lang="en-US"/>
          </a:p>
        </p:txBody>
      </p:sp>
      <p:sp>
        <p:nvSpPr>
          <p:cNvPr id="20" name="TextBox 19"/>
          <p:cNvSpPr txBox="1"/>
          <p:nvPr/>
        </p:nvSpPr>
        <p:spPr>
          <a:xfrm>
            <a:off x="541729" y="790378"/>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0695" y="2886556"/>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lumMod val="60000"/>
                    <a:lumOff val="40000"/>
                  </a:schemeClr>
                </a:solidFill>
                <a:latin typeface="Arial"/>
              </a:rPr>
              <a:t>”</a:t>
            </a:r>
            <a:endParaRPr lang="en-US" sz="1799" dirty="0">
              <a:solidFill>
                <a:schemeClr val="accent1">
                  <a:lumMod val="60000"/>
                  <a:lumOff val="40000"/>
                </a:schemeClr>
              </a:solidFill>
              <a:latin typeface="Arial"/>
            </a:endParaRPr>
          </a:p>
        </p:txBody>
      </p:sp>
    </p:spTree>
    <p:extLst>
      <p:ext uri="{BB962C8B-B14F-4D97-AF65-F5344CB8AC3E}">
        <p14:creationId xmlns:p14="http://schemas.microsoft.com/office/powerpoint/2010/main" val="242731322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159" y="1931988"/>
            <a:ext cx="8594429" cy="2595460"/>
          </a:xfrm>
        </p:spPr>
        <p:txBody>
          <a:bodyPr anchor="b">
            <a:normAutofit/>
          </a:bodyPr>
          <a:lstStyle>
            <a:lvl1pPr algn="l">
              <a:defRPr sz="4399"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159" y="4527448"/>
            <a:ext cx="8594429" cy="1513914"/>
          </a:xfrm>
        </p:spPr>
        <p:txBody>
          <a:bodyPr anchor="t">
            <a:normAutofit/>
          </a:bodyPr>
          <a:lstStyle>
            <a:lvl1pPr marL="0" indent="0" algn="l">
              <a:buNone/>
              <a:defRPr sz="1799">
                <a:solidFill>
                  <a:schemeClr val="tx1">
                    <a:lumMod val="75000"/>
                    <a:lumOff val="2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smtClean="0"/>
              <a:pPr/>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pPr/>
              <a:t>‹#›</a:t>
            </a:fld>
            <a:endParaRPr lang="en-US"/>
          </a:p>
        </p:txBody>
      </p:sp>
    </p:spTree>
    <p:extLst>
      <p:ext uri="{BB962C8B-B14F-4D97-AF65-F5344CB8AC3E}">
        <p14:creationId xmlns:p14="http://schemas.microsoft.com/office/powerpoint/2010/main" val="92368464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092" y="609600"/>
            <a:ext cx="8092026" cy="3022600"/>
          </a:xfrm>
        </p:spPr>
        <p:txBody>
          <a:bodyPr anchor="ctr">
            <a:normAutofit/>
          </a:bodyPr>
          <a:lstStyle>
            <a:lvl1pPr algn="l">
              <a:defRPr sz="4399"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156" y="4013200"/>
            <a:ext cx="8594430" cy="514248"/>
          </a:xfrm>
        </p:spPr>
        <p:txBody>
          <a:bodyPr anchor="b">
            <a:noAutofit/>
          </a:bodyPr>
          <a:lstStyle>
            <a:lvl1pPr marL="0" indent="0">
              <a:buFontTx/>
              <a:buNone/>
              <a:defRPr sz="2399">
                <a:solidFill>
                  <a:schemeClr val="tx1">
                    <a:lumMod val="75000"/>
                    <a:lumOff val="25000"/>
                  </a:schemeClr>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159" y="4527448"/>
            <a:ext cx="8594429" cy="1513914"/>
          </a:xfrm>
        </p:spPr>
        <p:txBody>
          <a:bodyPr anchor="t">
            <a:normAutofit/>
          </a:bodyPr>
          <a:lstStyle>
            <a:lvl1pPr marL="0" indent="0" algn="l">
              <a:buNone/>
              <a:defRPr sz="1799">
                <a:solidFill>
                  <a:schemeClr val="tx1">
                    <a:lumMod val="50000"/>
                    <a:lumOff val="50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smtClean="0"/>
              <a:pPr/>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pPr/>
              <a:t>‹#›</a:t>
            </a:fld>
            <a:endParaRPr lang="en-US"/>
          </a:p>
        </p:txBody>
      </p:sp>
      <p:sp>
        <p:nvSpPr>
          <p:cNvPr id="24" name="TextBox 23"/>
          <p:cNvSpPr txBox="1"/>
          <p:nvPr/>
        </p:nvSpPr>
        <p:spPr>
          <a:xfrm>
            <a:off x="541729" y="790378"/>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0695" y="2886556"/>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3691930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621" y="609600"/>
            <a:ext cx="8585966" cy="3022600"/>
          </a:xfrm>
        </p:spPr>
        <p:txBody>
          <a:bodyPr anchor="ctr">
            <a:normAutofit/>
          </a:bodyPr>
          <a:lstStyle>
            <a:lvl1pPr algn="l">
              <a:defRPr sz="4399"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156" y="4013200"/>
            <a:ext cx="8594430" cy="514248"/>
          </a:xfrm>
        </p:spPr>
        <p:txBody>
          <a:bodyPr anchor="b">
            <a:noAutofit/>
          </a:bodyPr>
          <a:lstStyle>
            <a:lvl1pPr marL="0" indent="0">
              <a:buFontTx/>
              <a:buNone/>
              <a:defRPr sz="2399">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159" y="4527448"/>
            <a:ext cx="8594429" cy="1513914"/>
          </a:xfrm>
        </p:spPr>
        <p:txBody>
          <a:bodyPr anchor="t">
            <a:normAutofit/>
          </a:bodyPr>
          <a:lstStyle>
            <a:lvl1pPr marL="0" indent="0" algn="l">
              <a:buNone/>
              <a:defRPr sz="1799">
                <a:solidFill>
                  <a:schemeClr val="tx1">
                    <a:lumMod val="50000"/>
                    <a:lumOff val="50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FE8FB1-0A7A-443E-AAF7-31D4FA1AA312}" type="datetimeFigureOut">
              <a:rPr lang="en-US" smtClean="0"/>
              <a:pPr/>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BA54BD-C84D-46CE-8B72-31BFB26ABA43}" type="slidenum">
              <a:rPr lang="en-US" smtClean="0"/>
              <a:pPr/>
              <a:t>‹#›</a:t>
            </a:fld>
            <a:endParaRPr lang="en-US"/>
          </a:p>
        </p:txBody>
      </p:sp>
    </p:spTree>
    <p:extLst>
      <p:ext uri="{BB962C8B-B14F-4D97-AF65-F5344CB8AC3E}">
        <p14:creationId xmlns:p14="http://schemas.microsoft.com/office/powerpoint/2010/main" val="182294517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FE8FB1-0A7A-443E-AAF7-31D4FA1AA312}"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BA54BD-C84D-46CE-8B72-31BFB26ABA43}" type="slidenum">
              <a:rPr lang="en-GB" smtClean="0"/>
              <a:t>‹#›</a:t>
            </a:fld>
            <a:endParaRPr lang="en-GB"/>
          </a:p>
        </p:txBody>
      </p:sp>
    </p:spTree>
    <p:extLst>
      <p:ext uri="{BB962C8B-B14F-4D97-AF65-F5344CB8AC3E}">
        <p14:creationId xmlns:p14="http://schemas.microsoft.com/office/powerpoint/2010/main" val="3381843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5599" y="609600"/>
            <a:ext cx="130440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159" y="609600"/>
            <a:ext cx="7058311"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FE8FB1-0A7A-443E-AAF7-31D4FA1AA312}"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BA54BD-C84D-46CE-8B72-31BFB26ABA43}" type="slidenum">
              <a:rPr lang="en-GB" smtClean="0"/>
              <a:t>‹#›</a:t>
            </a:fld>
            <a:endParaRPr lang="en-GB"/>
          </a:p>
        </p:txBody>
      </p:sp>
    </p:spTree>
    <p:extLst>
      <p:ext uri="{BB962C8B-B14F-4D97-AF65-F5344CB8AC3E}">
        <p14:creationId xmlns:p14="http://schemas.microsoft.com/office/powerpoint/2010/main" val="2739192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88825"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158" y="609600"/>
            <a:ext cx="8594429"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158" y="2160590"/>
            <a:ext cx="8594429"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3257" y="6041363"/>
            <a:ext cx="91170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AFE8FB1-0A7A-443E-AAF7-31D4FA1AA312}" type="datetimeFigureOut">
              <a:rPr lang="en-US" smtClean="0"/>
              <a:pPr/>
              <a:t>9/9/2026</a:t>
            </a:fld>
            <a:endParaRPr lang="en-US" dirty="0"/>
          </a:p>
        </p:txBody>
      </p:sp>
      <p:sp>
        <p:nvSpPr>
          <p:cNvPr id="5" name="Footer Placeholder 4"/>
          <p:cNvSpPr>
            <a:spLocks noGrp="1"/>
          </p:cNvSpPr>
          <p:nvPr>
            <p:ph type="ftr" sz="quarter" idx="3"/>
          </p:nvPr>
        </p:nvSpPr>
        <p:spPr>
          <a:xfrm>
            <a:off x="677158" y="6041363"/>
            <a:ext cx="629597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88426" y="6041363"/>
            <a:ext cx="683161" cy="365125"/>
          </a:xfrm>
          <a:prstGeom prst="rect">
            <a:avLst/>
          </a:prstGeom>
        </p:spPr>
        <p:txBody>
          <a:bodyPr vert="horz" lIns="91440" tIns="45720" rIns="91440" bIns="45720" rtlCol="0" anchor="ctr"/>
          <a:lstStyle>
            <a:lvl1pPr algn="r">
              <a:defRPr sz="900">
                <a:solidFill>
                  <a:schemeClr val="accent1"/>
                </a:solidFill>
              </a:defRPr>
            </a:lvl1pPr>
          </a:lstStyle>
          <a:p>
            <a:fld id="{25BA54BD-C84D-46CE-8B72-31BFB26ABA43}" type="slidenum">
              <a:rPr lang="en-US" smtClean="0"/>
              <a:pPr/>
              <a:t>‹#›</a:t>
            </a:fld>
            <a:endParaRPr lang="en-US"/>
          </a:p>
        </p:txBody>
      </p:sp>
    </p:spTree>
    <p:extLst>
      <p:ext uri="{BB962C8B-B14F-4D97-AF65-F5344CB8AC3E}">
        <p14:creationId xmlns:p14="http://schemas.microsoft.com/office/powerpoint/2010/main" val="949567653"/>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457063" rtl="0" eaLnBrk="1" latinLnBrk="0" hangingPunct="1">
        <a:spcBef>
          <a:spcPct val="0"/>
        </a:spcBef>
        <a:buNone/>
        <a:defRPr sz="3599"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797" indent="-342797" algn="l" defTabSz="457063" rtl="0" eaLnBrk="1" latinLnBrk="0" hangingPunct="1">
        <a:spcBef>
          <a:spcPts val="1000"/>
        </a:spcBef>
        <a:spcAft>
          <a:spcPts val="0"/>
        </a:spcAft>
        <a:buClr>
          <a:schemeClr val="accent1"/>
        </a:buClr>
        <a:buSzPct val="80000"/>
        <a:buFont typeface="Wingdings 3" charset="2"/>
        <a:buChar char=""/>
        <a:defRPr sz="1799" kern="1200">
          <a:solidFill>
            <a:schemeClr val="tx1">
              <a:lumMod val="75000"/>
              <a:lumOff val="25000"/>
            </a:schemeClr>
          </a:solidFill>
          <a:latin typeface="+mn-lt"/>
          <a:ea typeface="+mn-ea"/>
          <a:cs typeface="+mn-cs"/>
        </a:defRPr>
      </a:lvl1pPr>
      <a:lvl2pPr marL="742727" indent="-285664" algn="l" defTabSz="457063"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2657" indent="-228531" algn="l" defTabSz="457063"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599720"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6783"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3846"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0908"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7971"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5034" indent="-228531" algn="l" defTabSz="457063"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info@dormansland.surrey.sch.u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AutoShape 2" descr="Image result for sweets">
            <a:extLst>
              <a:ext uri="{FF2B5EF4-FFF2-40B4-BE49-F238E27FC236}">
                <a16:creationId xmlns="" xmlns:a16="http://schemas.microsoft.com/office/drawing/2014/main" id="{1DFB93FF-8C6E-4C99-9FCE-6023B27CD4A3}"/>
              </a:ext>
            </a:extLst>
          </p:cNvPr>
          <p:cNvSpPr>
            <a:spLocks noChangeAspect="1" noChangeArrowheads="1"/>
          </p:cNvSpPr>
          <p:nvPr/>
        </p:nvSpPr>
        <p:spPr bwMode="auto">
          <a:xfrm>
            <a:off x="4899025" y="2533650"/>
            <a:ext cx="2390775" cy="1790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Title 4"/>
          <p:cNvSpPr>
            <a:spLocks noGrp="1"/>
          </p:cNvSpPr>
          <p:nvPr>
            <p:ph type="ctrTitle"/>
          </p:nvPr>
        </p:nvSpPr>
        <p:spPr>
          <a:xfrm>
            <a:off x="1557908" y="1268760"/>
            <a:ext cx="8136904" cy="1646302"/>
          </a:xfrm>
        </p:spPr>
        <p:txBody>
          <a:bodyPr/>
          <a:lstStyle/>
          <a:p>
            <a:pPr algn="ctr"/>
            <a:r>
              <a:rPr lang="en-GB" dirty="0" smtClean="0"/>
              <a:t>Welcome to the Year 6 ‘Meet the teacher’ </a:t>
            </a:r>
            <a:endParaRPr lang="en-GB" dirty="0"/>
          </a:p>
        </p:txBody>
      </p:sp>
      <p:pic>
        <p:nvPicPr>
          <p:cNvPr id="10" name="Picture 9"/>
          <p:cNvPicPr>
            <a:picLocks noChangeAspect="1"/>
          </p:cNvPicPr>
          <p:nvPr/>
        </p:nvPicPr>
        <p:blipFill>
          <a:blip r:embed="rId3"/>
          <a:stretch>
            <a:fillRect/>
          </a:stretch>
        </p:blipFill>
        <p:spPr>
          <a:xfrm>
            <a:off x="4438228" y="3284984"/>
            <a:ext cx="2664183" cy="2664183"/>
          </a:xfrm>
          <a:prstGeom prst="rect">
            <a:avLst/>
          </a:prstGeom>
        </p:spPr>
      </p:pic>
      <p:pic>
        <p:nvPicPr>
          <p:cNvPr id="2" name="Picture 1"/>
          <p:cNvPicPr>
            <a:picLocks noChangeAspect="1"/>
          </p:cNvPicPr>
          <p:nvPr/>
        </p:nvPicPr>
        <p:blipFill>
          <a:blip r:embed="rId4"/>
          <a:stretch>
            <a:fillRect/>
          </a:stretch>
        </p:blipFill>
        <p:spPr>
          <a:xfrm>
            <a:off x="8011542" y="3573016"/>
            <a:ext cx="2619375" cy="1743075"/>
          </a:xfrm>
          <a:prstGeom prst="rect">
            <a:avLst/>
          </a:prstGeom>
        </p:spPr>
      </p:pic>
      <p:pic>
        <p:nvPicPr>
          <p:cNvPr id="3" name="Picture 2"/>
          <p:cNvPicPr>
            <a:picLocks noChangeAspect="1"/>
          </p:cNvPicPr>
          <p:nvPr/>
        </p:nvPicPr>
        <p:blipFill>
          <a:blip r:embed="rId5"/>
          <a:stretch>
            <a:fillRect/>
          </a:stretch>
        </p:blipFill>
        <p:spPr>
          <a:xfrm rot="19368574">
            <a:off x="232387" y="3553971"/>
            <a:ext cx="3576638" cy="1781166"/>
          </a:xfrm>
          <a:prstGeom prst="rect">
            <a:avLst/>
          </a:prstGeom>
        </p:spPr>
      </p:pic>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Our School Vision</a:t>
            </a:r>
            <a:endParaRPr lang="en-GB" dirty="0"/>
          </a:p>
        </p:txBody>
      </p:sp>
      <p:sp>
        <p:nvSpPr>
          <p:cNvPr id="3" name="Content Placeholder 2"/>
          <p:cNvSpPr>
            <a:spLocks noGrp="1"/>
          </p:cNvSpPr>
          <p:nvPr>
            <p:ph idx="1"/>
          </p:nvPr>
        </p:nvSpPr>
        <p:spPr>
          <a:xfrm>
            <a:off x="1413892" y="1412776"/>
            <a:ext cx="7857695" cy="4110963"/>
          </a:xfrm>
        </p:spPr>
        <p:txBody>
          <a:bodyPr>
            <a:normAutofit/>
          </a:bodyPr>
          <a:lstStyle/>
          <a:p>
            <a:pPr marL="0" indent="0" algn="ctr">
              <a:buNone/>
            </a:pPr>
            <a:r>
              <a:rPr lang="en-GB" sz="2800" dirty="0" smtClean="0"/>
              <a:t>When </a:t>
            </a:r>
            <a:r>
              <a:rPr lang="en-GB" sz="2800" dirty="0"/>
              <a:t>they leave us, children will be confident, resilient learners, with a positive self-image, </a:t>
            </a:r>
            <a:r>
              <a:rPr lang="en-GB" sz="2800" dirty="0" smtClean="0"/>
              <a:t>who are </a:t>
            </a:r>
            <a:r>
              <a:rPr lang="en-GB" sz="2800" dirty="0"/>
              <a:t>ready for the challenges, opportunities and social responsibilities of a continually changing world.</a:t>
            </a:r>
          </a:p>
        </p:txBody>
      </p:sp>
      <p:pic>
        <p:nvPicPr>
          <p:cNvPr id="7" name="Picture 6"/>
          <p:cNvPicPr>
            <a:picLocks noChangeAspect="1"/>
          </p:cNvPicPr>
          <p:nvPr/>
        </p:nvPicPr>
        <p:blipFill>
          <a:blip r:embed="rId2"/>
          <a:stretch>
            <a:fillRect/>
          </a:stretch>
        </p:blipFill>
        <p:spPr>
          <a:xfrm>
            <a:off x="4222204" y="3861048"/>
            <a:ext cx="2694369" cy="2597237"/>
          </a:xfrm>
          <a:prstGeom prst="rect">
            <a:avLst/>
          </a:prstGeom>
        </p:spPr>
      </p:pic>
    </p:spTree>
    <p:extLst>
      <p:ext uri="{BB962C8B-B14F-4D97-AF65-F5344CB8AC3E}">
        <p14:creationId xmlns:p14="http://schemas.microsoft.com/office/powerpoint/2010/main" val="1764744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D2F2BC-D834-4B9E-8A0E-6348D1FEE7FB}"/>
              </a:ext>
            </a:extLst>
          </p:cNvPr>
          <p:cNvSpPr>
            <a:spLocks noGrp="1"/>
          </p:cNvSpPr>
          <p:nvPr>
            <p:ph type="title"/>
          </p:nvPr>
        </p:nvSpPr>
        <p:spPr>
          <a:xfrm>
            <a:off x="1917948" y="1628800"/>
            <a:ext cx="8594429" cy="1591954"/>
          </a:xfrm>
        </p:spPr>
        <p:txBody>
          <a:bodyPr>
            <a:noAutofit/>
          </a:bodyPr>
          <a:lstStyle/>
          <a:p>
            <a:r>
              <a:rPr lang="en-GB" sz="3600" u="sng" dirty="0" smtClean="0"/>
              <a:t>Adults in Year 6</a:t>
            </a:r>
            <a:br>
              <a:rPr lang="en-GB" sz="3600" u="sng" dirty="0" smtClean="0"/>
            </a:br>
            <a:r>
              <a:rPr lang="en-GB" sz="3600" u="sng" dirty="0" smtClean="0"/>
              <a:t/>
            </a:r>
            <a:br>
              <a:rPr lang="en-GB" sz="3600" u="sng" dirty="0" smtClean="0"/>
            </a:br>
            <a:r>
              <a:rPr lang="en-GB" sz="3600" dirty="0" smtClean="0"/>
              <a:t>Miss Watts- class teacher (all week)TA Ms </a:t>
            </a:r>
            <a:r>
              <a:rPr lang="en-GB" sz="3600" dirty="0" err="1" smtClean="0"/>
              <a:t>Degia</a:t>
            </a:r>
            <a:r>
              <a:rPr lang="en-GB" sz="3600" dirty="0" smtClean="0"/>
              <a:t>, Mrs Sims and Miss Floyd</a:t>
            </a:r>
            <a:br>
              <a:rPr lang="en-GB" sz="3600" dirty="0" smtClean="0"/>
            </a:br>
            <a:r>
              <a:rPr lang="en-GB" sz="3600" dirty="0" smtClean="0"/>
              <a:t>PPA: Tues 12.00 - French covered by Mrs Wood</a:t>
            </a:r>
            <a:br>
              <a:rPr lang="en-GB" sz="3600" dirty="0" smtClean="0"/>
            </a:br>
            <a:r>
              <a:rPr lang="en-GB" sz="3600" dirty="0" smtClean="0"/>
              <a:t>PPA: Tues pm – Mr Cook</a:t>
            </a:r>
            <a:r>
              <a:rPr lang="en-GB" sz="2400" dirty="0" smtClean="0"/>
              <a:t/>
            </a:r>
            <a:br>
              <a:rPr lang="en-GB" sz="2400" dirty="0" smtClean="0"/>
            </a:br>
            <a:r>
              <a:rPr lang="en-GB" sz="2400" dirty="0" smtClean="0"/>
              <a:t/>
            </a:r>
            <a:br>
              <a:rPr lang="en-GB" sz="2400" dirty="0" smtClean="0"/>
            </a:br>
            <a:r>
              <a:rPr lang="en-GB" sz="2400" dirty="0" smtClean="0"/>
              <a:t/>
            </a:r>
            <a:br>
              <a:rPr lang="en-GB" sz="2400" dirty="0" smtClean="0"/>
            </a:br>
            <a:endParaRPr lang="en-GB" sz="2400" dirty="0"/>
          </a:p>
        </p:txBody>
      </p:sp>
      <p:sp>
        <p:nvSpPr>
          <p:cNvPr id="11" name="Rectangle 10"/>
          <p:cNvSpPr/>
          <p:nvPr/>
        </p:nvSpPr>
        <p:spPr>
          <a:xfrm>
            <a:off x="3048000" y="3105835"/>
            <a:ext cx="6092825" cy="646331"/>
          </a:xfrm>
          <a:prstGeom prst="rect">
            <a:avLst/>
          </a:prstGeom>
        </p:spPr>
        <p:txBody>
          <a:bodyPr>
            <a:spAutoFit/>
          </a:bodyPr>
          <a:lstStyle/>
          <a:p>
            <a:r>
              <a:rPr lang="en-GB" dirty="0"/>
              <a:t/>
            </a:r>
            <a:br>
              <a:rPr lang="en-GB" dirty="0"/>
            </a:br>
            <a:endParaRPr lang="en-GB" dirty="0"/>
          </a:p>
        </p:txBody>
      </p:sp>
    </p:spTree>
    <p:extLst>
      <p:ext uri="{BB962C8B-B14F-4D97-AF65-F5344CB8AC3E}">
        <p14:creationId xmlns:p14="http://schemas.microsoft.com/office/powerpoint/2010/main" val="4129203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80C37B-58CA-451D-B261-6C316BA945AF}"/>
              </a:ext>
            </a:extLst>
          </p:cNvPr>
          <p:cNvSpPr>
            <a:spLocks noGrp="1"/>
          </p:cNvSpPr>
          <p:nvPr>
            <p:ph type="title"/>
          </p:nvPr>
        </p:nvSpPr>
        <p:spPr/>
        <p:txBody>
          <a:bodyPr>
            <a:normAutofit fontScale="90000"/>
          </a:bodyPr>
          <a:lstStyle/>
          <a:p>
            <a:r>
              <a:rPr lang="en-GB" dirty="0"/>
              <a:t>A typical </a:t>
            </a:r>
            <a:r>
              <a:rPr lang="en-GB" dirty="0" smtClean="0"/>
              <a:t>day…</a:t>
            </a:r>
            <a:br>
              <a:rPr lang="en-GB" dirty="0" smtClean="0"/>
            </a:br>
            <a:r>
              <a:rPr lang="en-GB" sz="2200" dirty="0" smtClean="0"/>
              <a:t>Every day will start with a morning starter slide, including maths and a spelling / grammar activity and activities to build up their learning skills.</a:t>
            </a:r>
            <a:br>
              <a:rPr lang="en-GB" sz="2200" dirty="0" smtClean="0"/>
            </a:br>
            <a:r>
              <a:rPr lang="en-GB" sz="2200" dirty="0" smtClean="0"/>
              <a:t/>
            </a:r>
            <a:br>
              <a:rPr lang="en-GB" sz="2200" dirty="0" smtClean="0"/>
            </a:br>
            <a:r>
              <a:rPr lang="en-GB" sz="2200" dirty="0" smtClean="0"/>
              <a:t/>
            </a:r>
            <a:br>
              <a:rPr lang="en-GB" sz="2200" dirty="0" smtClean="0"/>
            </a:br>
            <a:r>
              <a:rPr lang="en-GB" sz="2200" dirty="0" smtClean="0"/>
              <a:t>Mornings will be dedicated to Maths and English lessons</a:t>
            </a:r>
            <a:br>
              <a:rPr lang="en-GB" sz="2200" dirty="0" smtClean="0"/>
            </a:br>
            <a:r>
              <a:rPr lang="en-GB" sz="2200" u="sng" dirty="0" smtClean="0"/>
              <a:t>Lesson 1</a:t>
            </a:r>
            <a:r>
              <a:rPr lang="en-GB" sz="2200" dirty="0" smtClean="0"/>
              <a:t> – Maths </a:t>
            </a:r>
            <a:br>
              <a:rPr lang="en-GB" sz="2200" dirty="0" smtClean="0"/>
            </a:br>
            <a:r>
              <a:rPr lang="en-GB" sz="2200" dirty="0" smtClean="0"/>
              <a:t>		</a:t>
            </a:r>
            <a:br>
              <a:rPr lang="en-GB" sz="2200" dirty="0" smtClean="0"/>
            </a:br>
            <a:r>
              <a:rPr lang="en-GB" sz="2200" i="1" dirty="0" smtClean="0"/>
              <a:t>Break / assembly</a:t>
            </a:r>
            <a:r>
              <a:rPr lang="en-GB" sz="2200" dirty="0" smtClean="0"/>
              <a:t/>
            </a:r>
            <a:br>
              <a:rPr lang="en-GB" sz="2200" dirty="0" smtClean="0"/>
            </a:br>
            <a:r>
              <a:rPr lang="en-GB" sz="2200" dirty="0" smtClean="0"/>
              <a:t/>
            </a:r>
            <a:br>
              <a:rPr lang="en-GB" sz="2200" dirty="0" smtClean="0"/>
            </a:br>
            <a:r>
              <a:rPr lang="en-GB" sz="2200" u="sng" dirty="0" smtClean="0"/>
              <a:t>Lesson 2 </a:t>
            </a:r>
            <a:r>
              <a:rPr lang="en-GB" sz="2200" dirty="0" smtClean="0"/>
              <a:t>– English	</a:t>
            </a:r>
            <a:br>
              <a:rPr lang="en-GB" sz="2200" dirty="0" smtClean="0"/>
            </a:br>
            <a:r>
              <a:rPr lang="en-GB" sz="2200" dirty="0" smtClean="0"/>
              <a:t>Lesson 3 – Whole class Reading </a:t>
            </a:r>
            <a:br>
              <a:rPr lang="en-GB" sz="2200" dirty="0" smtClean="0"/>
            </a:br>
            <a:r>
              <a:rPr lang="en-GB" sz="2200" dirty="0" smtClean="0"/>
              <a:t/>
            </a:r>
            <a:br>
              <a:rPr lang="en-GB" sz="2200" dirty="0" smtClean="0"/>
            </a:br>
            <a:r>
              <a:rPr lang="en-GB" sz="2200" dirty="0" smtClean="0"/>
              <a:t>Lunch				12:30</a:t>
            </a:r>
            <a:br>
              <a:rPr lang="en-GB" sz="2200" dirty="0" smtClean="0"/>
            </a:br>
            <a:r>
              <a:rPr lang="en-GB" sz="2200" dirty="0" smtClean="0"/>
              <a:t/>
            </a:r>
            <a:br>
              <a:rPr lang="en-GB" sz="2200" dirty="0" smtClean="0"/>
            </a:br>
            <a:r>
              <a:rPr lang="en-GB" sz="2200" dirty="0" smtClean="0"/>
              <a:t>Quiet reading	/ class story or maths challenges 	</a:t>
            </a:r>
            <a:br>
              <a:rPr lang="en-GB" sz="2200" dirty="0" smtClean="0"/>
            </a:br>
            <a:r>
              <a:rPr lang="en-GB" sz="2200" u="sng" dirty="0" smtClean="0"/>
              <a:t>Lesson 3 </a:t>
            </a:r>
            <a:r>
              <a:rPr lang="en-GB" sz="2200" dirty="0" smtClean="0"/>
              <a:t>- Foundation subjects (sometimes 2 shorter lessons)</a:t>
            </a:r>
            <a:endParaRPr lang="en-GB" sz="2200" dirty="0"/>
          </a:p>
        </p:txBody>
      </p:sp>
      <p:sp>
        <p:nvSpPr>
          <p:cNvPr id="3" name="TextBox 2">
            <a:extLst>
              <a:ext uri="{FF2B5EF4-FFF2-40B4-BE49-F238E27FC236}">
                <a16:creationId xmlns="" xmlns:a16="http://schemas.microsoft.com/office/drawing/2014/main" id="{AC1E4C47-B243-41E9-A781-60FC2DF31A84}"/>
              </a:ext>
            </a:extLst>
          </p:cNvPr>
          <p:cNvSpPr txBox="1"/>
          <p:nvPr/>
        </p:nvSpPr>
        <p:spPr>
          <a:xfrm>
            <a:off x="4722812" y="3200400"/>
            <a:ext cx="2743200" cy="4247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90000"/>
              </a:lnSpc>
            </a:pPr>
            <a:endParaRPr lang="en-US" sz="2400" dirty="0"/>
          </a:p>
        </p:txBody>
      </p:sp>
    </p:spTree>
    <p:extLst>
      <p:ext uri="{BB962C8B-B14F-4D97-AF65-F5344CB8AC3E}">
        <p14:creationId xmlns:p14="http://schemas.microsoft.com/office/powerpoint/2010/main" val="3109122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EA292B3-EA5E-4AA2-A0A8-A57480252BAB}"/>
              </a:ext>
            </a:extLst>
          </p:cNvPr>
          <p:cNvSpPr>
            <a:spLocks noGrp="1"/>
          </p:cNvSpPr>
          <p:nvPr>
            <p:ph idx="1"/>
          </p:nvPr>
        </p:nvSpPr>
        <p:spPr>
          <a:xfrm>
            <a:off x="477788" y="332656"/>
            <a:ext cx="8640960" cy="5400600"/>
          </a:xfrm>
        </p:spPr>
        <p:txBody>
          <a:bodyPr>
            <a:noAutofit/>
          </a:bodyPr>
          <a:lstStyle/>
          <a:p>
            <a:pPr marL="0" indent="0">
              <a:buNone/>
            </a:pPr>
            <a:r>
              <a:rPr lang="en-GB" sz="2400" dirty="0" smtClean="0">
                <a:latin typeface="Trebuchet MS" panose="020B0603020202020204" pitchFamily="34" charset="0"/>
              </a:rPr>
              <a:t>Our PE days are Monday and Wednesday.</a:t>
            </a:r>
          </a:p>
          <a:p>
            <a:pPr marL="0" indent="0">
              <a:buNone/>
            </a:pPr>
            <a:endParaRPr lang="en-GB" sz="2400" dirty="0">
              <a:latin typeface="Trebuchet MS" panose="020B0603020202020204" pitchFamily="34" charset="0"/>
            </a:endParaRPr>
          </a:p>
          <a:p>
            <a:pPr marL="0" indent="0">
              <a:buNone/>
            </a:pPr>
            <a:r>
              <a:rPr lang="en-GB" sz="2400" dirty="0" smtClean="0">
                <a:latin typeface="Trebuchet MS" panose="020B0603020202020204" pitchFamily="34" charset="0"/>
              </a:rPr>
              <a:t>Monday is outside and Wednesday is inside.</a:t>
            </a:r>
          </a:p>
          <a:p>
            <a:pPr marL="0" indent="0">
              <a:buNone/>
            </a:pPr>
            <a:r>
              <a:rPr lang="en-GB" sz="2400" dirty="0" smtClean="0">
                <a:latin typeface="Trebuchet MS" panose="020B0603020202020204" pitchFamily="34" charset="0"/>
              </a:rPr>
              <a:t> </a:t>
            </a:r>
          </a:p>
          <a:p>
            <a:pPr marL="0" indent="0">
              <a:buNone/>
            </a:pPr>
            <a:r>
              <a:rPr lang="en-GB" sz="2400" dirty="0" smtClean="0">
                <a:latin typeface="Trebuchet MS" panose="020B0603020202020204" pitchFamily="34" charset="0"/>
              </a:rPr>
              <a:t>Children, come into school in their PE kits. Please be mindful of the weather. </a:t>
            </a:r>
            <a:r>
              <a:rPr lang="en-GB" sz="2400" dirty="0">
                <a:latin typeface="Trebuchet MS" panose="020B0603020202020204" pitchFamily="34" charset="0"/>
              </a:rPr>
              <a:t>A</a:t>
            </a:r>
            <a:r>
              <a:rPr lang="en-GB" sz="2400" dirty="0" smtClean="0">
                <a:latin typeface="Trebuchet MS" panose="020B0603020202020204" pitchFamily="34" charset="0"/>
              </a:rPr>
              <a:t>s the weather gets colder, please make sure that they have warm clothing to wear on a Monday. </a:t>
            </a:r>
          </a:p>
          <a:p>
            <a:pPr marL="0" indent="0">
              <a:buNone/>
            </a:pPr>
            <a:endParaRPr lang="en-GB" sz="2400" dirty="0" smtClean="0">
              <a:latin typeface="Trebuchet MS" panose="020B0603020202020204" pitchFamily="34" charset="0"/>
            </a:endParaRPr>
          </a:p>
          <a:p>
            <a:pPr marL="0" indent="0">
              <a:buNone/>
            </a:pPr>
            <a:r>
              <a:rPr lang="en-GB" sz="2400" dirty="0">
                <a:latin typeface="Trebuchet MS" panose="020B0603020202020204" pitchFamily="34" charset="0"/>
              </a:rPr>
              <a:t>F</a:t>
            </a:r>
            <a:r>
              <a:rPr lang="en-GB" sz="2400" dirty="0" smtClean="0">
                <a:latin typeface="Trebuchet MS" panose="020B0603020202020204" pitchFamily="34" charset="0"/>
              </a:rPr>
              <a:t>or the keen footballers – Year 6 lunchtime football with coach is on a Monday. Please bring a separate football kit in on a Monday, as this could get muddy or wet! </a:t>
            </a:r>
          </a:p>
        </p:txBody>
      </p:sp>
      <p:sp>
        <p:nvSpPr>
          <p:cNvPr id="7" name="TextBox 6">
            <a:extLst>
              <a:ext uri="{FF2B5EF4-FFF2-40B4-BE49-F238E27FC236}">
                <a16:creationId xmlns="" xmlns:a16="http://schemas.microsoft.com/office/drawing/2014/main" id="{0DF20AE0-BD56-490D-8E92-7CAE69630A9F}"/>
              </a:ext>
            </a:extLst>
          </p:cNvPr>
          <p:cNvSpPr txBox="1"/>
          <p:nvPr/>
        </p:nvSpPr>
        <p:spPr>
          <a:xfrm>
            <a:off x="502203" y="5517232"/>
            <a:ext cx="10693329" cy="867930"/>
          </a:xfrm>
          <a:prstGeom prst="rect">
            <a:avLst/>
          </a:prstGeom>
          <a:noFill/>
        </p:spPr>
        <p:txBody>
          <a:bodyPr wrap="square" rtlCol="0">
            <a:spAutoFit/>
          </a:bodyPr>
          <a:lstStyle/>
          <a:p>
            <a:pPr>
              <a:lnSpc>
                <a:spcPct val="90000"/>
              </a:lnSpc>
            </a:pPr>
            <a:endParaRPr lang="en-GB" sz="2800" b="1" dirty="0">
              <a:solidFill>
                <a:srgbClr val="92D050"/>
              </a:solidFill>
            </a:endParaRPr>
          </a:p>
          <a:p>
            <a:pPr>
              <a:lnSpc>
                <a:spcPct val="90000"/>
              </a:lnSpc>
            </a:pPr>
            <a:r>
              <a:rPr lang="en-GB" sz="2800" b="1" dirty="0">
                <a:solidFill>
                  <a:srgbClr val="92D050"/>
                </a:solidFill>
              </a:rPr>
              <a:t>E</a:t>
            </a:r>
            <a:r>
              <a:rPr lang="en-GB" sz="2800" b="1" dirty="0" smtClean="0">
                <a:solidFill>
                  <a:srgbClr val="92D050"/>
                </a:solidFill>
              </a:rPr>
              <a:t>arrings! Need to be either removed or taped.</a:t>
            </a:r>
            <a:endParaRPr lang="en-GB" sz="2800" b="1" dirty="0">
              <a:solidFill>
                <a:srgbClr val="92D050"/>
              </a:solidFill>
            </a:endParaRPr>
          </a:p>
        </p:txBody>
      </p:sp>
      <p:pic>
        <p:nvPicPr>
          <p:cNvPr id="2" name="Picture 1"/>
          <p:cNvPicPr>
            <a:picLocks noChangeAspect="1"/>
          </p:cNvPicPr>
          <p:nvPr/>
        </p:nvPicPr>
        <p:blipFill>
          <a:blip r:embed="rId3"/>
          <a:stretch>
            <a:fillRect/>
          </a:stretch>
        </p:blipFill>
        <p:spPr>
          <a:xfrm>
            <a:off x="8758708" y="260648"/>
            <a:ext cx="2819422" cy="2066141"/>
          </a:xfrm>
          <a:prstGeom prst="rect">
            <a:avLst/>
          </a:prstGeom>
        </p:spPr>
      </p:pic>
    </p:spTree>
    <p:extLst>
      <p:ext uri="{BB962C8B-B14F-4D97-AF65-F5344CB8AC3E}">
        <p14:creationId xmlns:p14="http://schemas.microsoft.com/office/powerpoint/2010/main" val="2592721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B8F324-F6B1-4A56-889E-86BA888766D8}"/>
              </a:ext>
            </a:extLst>
          </p:cNvPr>
          <p:cNvSpPr>
            <a:spLocks noGrp="1"/>
          </p:cNvSpPr>
          <p:nvPr>
            <p:ph type="title"/>
          </p:nvPr>
        </p:nvSpPr>
        <p:spPr/>
        <p:txBody>
          <a:bodyPr/>
          <a:lstStyle/>
          <a:p>
            <a:r>
              <a:rPr lang="en-GB" dirty="0" smtClean="0"/>
              <a:t>Our Year 6 Topics</a:t>
            </a:r>
            <a:endParaRPr lang="en-GB" dirty="0"/>
          </a:p>
        </p:txBody>
      </p:sp>
      <p:sp>
        <p:nvSpPr>
          <p:cNvPr id="4" name="Content Placeholder 3"/>
          <p:cNvSpPr>
            <a:spLocks noGrp="1"/>
          </p:cNvSpPr>
          <p:nvPr>
            <p:ph idx="1"/>
          </p:nvPr>
        </p:nvSpPr>
        <p:spPr>
          <a:xfrm>
            <a:off x="677158" y="2160590"/>
            <a:ext cx="8081549" cy="3880773"/>
          </a:xfrm>
        </p:spPr>
        <p:txBody>
          <a:bodyPr/>
          <a:lstStyle/>
          <a:p>
            <a:r>
              <a:rPr lang="en-GB" sz="2400" dirty="0" smtClean="0"/>
              <a:t>This term our historical topic is the Census.</a:t>
            </a:r>
          </a:p>
          <a:p>
            <a:r>
              <a:rPr lang="en-GB" sz="2400" dirty="0"/>
              <a:t>W</a:t>
            </a:r>
            <a:r>
              <a:rPr lang="en-GB" sz="2400" dirty="0" smtClean="0"/>
              <a:t>e will be using historical investigation skills, by using census information, to investigate what has happened to a particular family over time.</a:t>
            </a:r>
            <a:endParaRPr lang="en-GB" sz="2400" dirty="0"/>
          </a:p>
          <a:p>
            <a:r>
              <a:rPr lang="en-GB" sz="2400" dirty="0" smtClean="0"/>
              <a:t>In Geography, we will be looking at population changes across the world.  </a:t>
            </a:r>
            <a:endParaRPr lang="en-GB" sz="2400" b="1" dirty="0" smtClean="0"/>
          </a:p>
          <a:p>
            <a:endParaRPr lang="en-GB" sz="4000" b="1" dirty="0"/>
          </a:p>
        </p:txBody>
      </p:sp>
      <p:sp>
        <p:nvSpPr>
          <p:cNvPr id="5" name="AutoShape 2" descr="Rivers of the World - Aerial view of Amazon rainforest, South America -  GingerWhi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4104937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0D3994-2FAE-4D50-96BB-C889AFDBC6F3}"/>
              </a:ext>
            </a:extLst>
          </p:cNvPr>
          <p:cNvSpPr>
            <a:spLocks noGrp="1"/>
          </p:cNvSpPr>
          <p:nvPr>
            <p:ph type="title"/>
          </p:nvPr>
        </p:nvSpPr>
        <p:spPr/>
        <p:txBody>
          <a:bodyPr/>
          <a:lstStyle/>
          <a:p>
            <a:r>
              <a:rPr lang="en-GB" dirty="0" smtClean="0"/>
              <a:t>Reading Expectations… </a:t>
            </a:r>
            <a:endParaRPr lang="en-GB" dirty="0"/>
          </a:p>
        </p:txBody>
      </p:sp>
      <p:sp>
        <p:nvSpPr>
          <p:cNvPr id="3" name="Content Placeholder 2">
            <a:extLst>
              <a:ext uri="{FF2B5EF4-FFF2-40B4-BE49-F238E27FC236}">
                <a16:creationId xmlns="" xmlns:a16="http://schemas.microsoft.com/office/drawing/2014/main" id="{985539B5-EF65-4AC6-B732-E9C3A5565FAA}"/>
              </a:ext>
            </a:extLst>
          </p:cNvPr>
          <p:cNvSpPr>
            <a:spLocks noGrp="1"/>
          </p:cNvSpPr>
          <p:nvPr>
            <p:ph idx="1"/>
          </p:nvPr>
        </p:nvSpPr>
        <p:spPr>
          <a:xfrm>
            <a:off x="261764" y="1270000"/>
            <a:ext cx="9144000" cy="4267200"/>
          </a:xfrm>
        </p:spPr>
        <p:txBody>
          <a:bodyPr>
            <a:normAutofit/>
          </a:bodyPr>
          <a:lstStyle/>
          <a:p>
            <a:r>
              <a:rPr lang="en-GB" sz="2400" dirty="0" smtClean="0"/>
              <a:t>We would expect year 6 pupils to read at home for 15 – 20 minutes every day. Reading to an adult is not always necessary at this age (though always beneficial!) Please could you encourage your child to spend some time reading and sign their home reading diaries to let us know they are keeping on </a:t>
            </a:r>
            <a:r>
              <a:rPr lang="en-GB" sz="2400" dirty="0" err="1" smtClean="0"/>
              <a:t>track.These</a:t>
            </a:r>
            <a:r>
              <a:rPr lang="en-GB" sz="2400" dirty="0" smtClean="0"/>
              <a:t> will be checked on Mondays</a:t>
            </a:r>
          </a:p>
          <a:p>
            <a:r>
              <a:rPr lang="en-GB" sz="2400" dirty="0" smtClean="0"/>
              <a:t> Please feel free to use the Bug Club resources available online, if this is preferred.</a:t>
            </a:r>
          </a:p>
          <a:p>
            <a:r>
              <a:rPr lang="en-GB" sz="2400" dirty="0" smtClean="0"/>
              <a:t>Please could the reading diaries be brought into school on a Monday  – to cover the reading for the previous week. </a:t>
            </a:r>
          </a:p>
          <a:p>
            <a:pPr marL="0" indent="0">
              <a:buNone/>
            </a:pPr>
            <a:endParaRPr lang="en-GB" sz="2400" dirty="0" smtClean="0"/>
          </a:p>
          <a:p>
            <a:pPr marL="0" indent="0">
              <a:buNone/>
            </a:pPr>
            <a:endParaRPr lang="en-GB" sz="2400" dirty="0" smtClean="0"/>
          </a:p>
        </p:txBody>
      </p:sp>
    </p:spTree>
    <p:extLst>
      <p:ext uri="{BB962C8B-B14F-4D97-AF65-F5344CB8AC3E}">
        <p14:creationId xmlns:p14="http://schemas.microsoft.com/office/powerpoint/2010/main" val="395782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C7975A-B4D8-4BB5-A647-2BFFEAB166EF}"/>
              </a:ext>
            </a:extLst>
          </p:cNvPr>
          <p:cNvSpPr>
            <a:spLocks noGrp="1"/>
          </p:cNvSpPr>
          <p:nvPr>
            <p:ph type="title"/>
          </p:nvPr>
        </p:nvSpPr>
        <p:spPr>
          <a:xfrm>
            <a:off x="-10962" y="35802"/>
            <a:ext cx="8594429" cy="1320800"/>
          </a:xfrm>
        </p:spPr>
        <p:txBody>
          <a:bodyPr/>
          <a:lstStyle/>
          <a:p>
            <a:r>
              <a:rPr lang="en-GB" dirty="0"/>
              <a:t>Home </a:t>
            </a:r>
            <a:r>
              <a:rPr lang="en-GB" dirty="0" smtClean="0"/>
              <a:t>Learning…</a:t>
            </a:r>
            <a:endParaRPr lang="en-GB" dirty="0"/>
          </a:p>
        </p:txBody>
      </p:sp>
      <p:sp>
        <p:nvSpPr>
          <p:cNvPr id="3" name="Content Placeholder 2">
            <a:extLst>
              <a:ext uri="{FF2B5EF4-FFF2-40B4-BE49-F238E27FC236}">
                <a16:creationId xmlns="" xmlns:a16="http://schemas.microsoft.com/office/drawing/2014/main" id="{C063454E-982B-4BC2-BD94-F1713A5659EE}"/>
              </a:ext>
            </a:extLst>
          </p:cNvPr>
          <p:cNvSpPr>
            <a:spLocks noGrp="1"/>
          </p:cNvSpPr>
          <p:nvPr>
            <p:ph idx="1"/>
          </p:nvPr>
        </p:nvSpPr>
        <p:spPr>
          <a:xfrm>
            <a:off x="45740" y="1052736"/>
            <a:ext cx="9865096" cy="4678283"/>
          </a:xfrm>
        </p:spPr>
        <p:txBody>
          <a:bodyPr>
            <a:normAutofit fontScale="92500" lnSpcReduction="20000"/>
          </a:bodyPr>
          <a:lstStyle/>
          <a:p>
            <a:pPr marL="0" indent="0">
              <a:buNone/>
            </a:pPr>
            <a:r>
              <a:rPr lang="en-GB" sz="2400" dirty="0" smtClean="0"/>
              <a:t>There is now a homework sheet- this will be stuck into the pupils homework book with the weekly spellings and </a:t>
            </a:r>
            <a:r>
              <a:rPr lang="en-GB" sz="2400" dirty="0" err="1" smtClean="0"/>
              <a:t>yesting</a:t>
            </a:r>
            <a:r>
              <a:rPr lang="en-GB" sz="2400" dirty="0" smtClean="0"/>
              <a:t> of spellings will be in the back of these books. </a:t>
            </a:r>
            <a:r>
              <a:rPr lang="en-GB" sz="2400" dirty="0" smtClean="0">
                <a:solidFill>
                  <a:srgbClr val="FF0000"/>
                </a:solidFill>
              </a:rPr>
              <a:t>Please </a:t>
            </a:r>
            <a:r>
              <a:rPr lang="en-GB" sz="2400" dirty="0" err="1" smtClean="0">
                <a:solidFill>
                  <a:srgbClr val="FF0000"/>
                </a:solidFill>
              </a:rPr>
              <a:t>please</a:t>
            </a:r>
            <a:r>
              <a:rPr lang="en-GB" sz="2400" dirty="0" smtClean="0">
                <a:solidFill>
                  <a:srgbClr val="FF0000"/>
                </a:solidFill>
              </a:rPr>
              <a:t> make sure these books come back to school on Thursday for our spelling test  </a:t>
            </a:r>
          </a:p>
          <a:p>
            <a:pPr marL="0" indent="0">
              <a:buNone/>
            </a:pPr>
            <a:r>
              <a:rPr lang="en-GB" sz="2400" dirty="0" smtClean="0"/>
              <a:t>In addition to the homework book, we will be doing:</a:t>
            </a:r>
          </a:p>
          <a:p>
            <a:pPr marL="0" indent="0">
              <a:buNone/>
            </a:pPr>
            <a:r>
              <a:rPr lang="en-GB" sz="2400" dirty="0" smtClean="0"/>
              <a:t> &gt; CGP homework a week – this will  be maths or SPAG or a combination of both. These will be used to cover off areas of learning covered in class, so that the children get a chance to embed their learning at home.</a:t>
            </a:r>
          </a:p>
          <a:p>
            <a:pPr marL="0" indent="0">
              <a:buNone/>
            </a:pPr>
            <a:r>
              <a:rPr lang="en-GB" sz="2400" dirty="0" smtClean="0"/>
              <a:t>Once we start with the CGP homework, please could the books be handed in by Tuesday, to give me a chance to mark the books and return on a Thursday .</a:t>
            </a:r>
          </a:p>
          <a:p>
            <a:pPr>
              <a:buFont typeface="Wingdings" panose="05000000000000000000" pitchFamily="2" charset="2"/>
              <a:buChar char="Ø"/>
            </a:pPr>
            <a:r>
              <a:rPr lang="en-GB" sz="2400" dirty="0" smtClean="0"/>
              <a:t>Weekly spellings (see next slide). </a:t>
            </a:r>
          </a:p>
          <a:p>
            <a:pPr>
              <a:buFont typeface="Wingdings" panose="05000000000000000000" pitchFamily="2" charset="2"/>
              <a:buChar char="Ø"/>
            </a:pPr>
            <a:r>
              <a:rPr lang="en-GB" sz="2400" dirty="0" smtClean="0"/>
              <a:t>&gt; TTR. Used to supplement and support the children’s multiplication and division </a:t>
            </a:r>
            <a:r>
              <a:rPr lang="en-GB" sz="2400" dirty="0" err="1" smtClean="0"/>
              <a:t>facts.Expectation</a:t>
            </a:r>
            <a:r>
              <a:rPr lang="en-GB" sz="2400" dirty="0" smtClean="0"/>
              <a:t> 25mins a week </a:t>
            </a:r>
          </a:p>
          <a:p>
            <a:pPr marL="0" indent="0">
              <a:buNone/>
            </a:pPr>
            <a:endParaRPr lang="en-GB" sz="2400" dirty="0"/>
          </a:p>
        </p:txBody>
      </p:sp>
    </p:spTree>
    <p:extLst>
      <p:ext uri="{BB962C8B-B14F-4D97-AF65-F5344CB8AC3E}">
        <p14:creationId xmlns:p14="http://schemas.microsoft.com/office/powerpoint/2010/main" val="3229164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84026A-514B-4BB5-B7A8-065353C95339}"/>
              </a:ext>
            </a:extLst>
          </p:cNvPr>
          <p:cNvSpPr>
            <a:spLocks noGrp="1"/>
          </p:cNvSpPr>
          <p:nvPr>
            <p:ph type="title"/>
          </p:nvPr>
        </p:nvSpPr>
        <p:spPr>
          <a:xfrm>
            <a:off x="621804" y="274638"/>
            <a:ext cx="10044608" cy="1020762"/>
          </a:xfrm>
        </p:spPr>
        <p:txBody>
          <a:bodyPr/>
          <a:lstStyle/>
          <a:p>
            <a:r>
              <a:rPr lang="en-GB" dirty="0" smtClean="0"/>
              <a:t>Spellings…</a:t>
            </a:r>
            <a:endParaRPr lang="en-GB" dirty="0"/>
          </a:p>
        </p:txBody>
      </p:sp>
      <p:sp>
        <p:nvSpPr>
          <p:cNvPr id="3" name="Content Placeholder 2">
            <a:extLst>
              <a:ext uri="{FF2B5EF4-FFF2-40B4-BE49-F238E27FC236}">
                <a16:creationId xmlns="" xmlns:a16="http://schemas.microsoft.com/office/drawing/2014/main" id="{82CCE482-5717-484A-B7C3-06589AADBBE6}"/>
              </a:ext>
            </a:extLst>
          </p:cNvPr>
          <p:cNvSpPr>
            <a:spLocks noGrp="1"/>
          </p:cNvSpPr>
          <p:nvPr>
            <p:ph idx="1"/>
          </p:nvPr>
        </p:nvSpPr>
        <p:spPr>
          <a:xfrm>
            <a:off x="333772" y="1124744"/>
            <a:ext cx="9649072" cy="1956048"/>
          </a:xfrm>
        </p:spPr>
        <p:txBody>
          <a:bodyPr>
            <a:noAutofit/>
          </a:bodyPr>
          <a:lstStyle/>
          <a:p>
            <a:pPr marL="0" indent="0">
              <a:buNone/>
            </a:pPr>
            <a:r>
              <a:rPr lang="en-GB" sz="2000" dirty="0" smtClean="0">
                <a:latin typeface="Trebuchet MS" panose="020B0603020202020204" pitchFamily="34" charset="0"/>
              </a:rPr>
              <a:t>Spellings will be given to pupils every </a:t>
            </a:r>
            <a:r>
              <a:rPr lang="en-GB" sz="2000" dirty="0" smtClean="0">
                <a:solidFill>
                  <a:srgbClr val="FF0000"/>
                </a:solidFill>
                <a:latin typeface="Trebuchet MS" panose="020B0603020202020204" pitchFamily="34" charset="0"/>
              </a:rPr>
              <a:t>Thursday</a:t>
            </a:r>
            <a:r>
              <a:rPr lang="en-GB" sz="2000" dirty="0" smtClean="0">
                <a:latin typeface="Trebuchet MS" panose="020B0603020202020204" pitchFamily="34" charset="0"/>
              </a:rPr>
              <a:t> ready for a spelling test the following Thursday.</a:t>
            </a:r>
          </a:p>
          <a:p>
            <a:pPr marL="0" indent="0">
              <a:buNone/>
            </a:pPr>
            <a:r>
              <a:rPr lang="en-GB" sz="2000" dirty="0" smtClean="0">
                <a:latin typeface="Trebuchet MS" panose="020B0603020202020204" pitchFamily="34" charset="0"/>
              </a:rPr>
              <a:t>They will be given a hard copy of the spellings to learn, which will usually follow a particular spelling pattern.</a:t>
            </a:r>
          </a:p>
          <a:p>
            <a:pPr marL="0" indent="0">
              <a:buNone/>
            </a:pPr>
            <a:r>
              <a:rPr lang="en-GB" sz="2000" dirty="0" smtClean="0">
                <a:latin typeface="Trebuchet MS" panose="020B0603020202020204" pitchFamily="34" charset="0"/>
              </a:rPr>
              <a:t>Please encourage them to learn their spellings, this will really help with their written work.</a:t>
            </a:r>
            <a:endParaRPr lang="en-GB" sz="2000" dirty="0">
              <a:latin typeface="Trebuchet MS" panose="020B0603020202020204" pitchFamily="34" charset="0"/>
            </a:endParaRPr>
          </a:p>
          <a:p>
            <a:pPr marL="0" indent="0">
              <a:buNone/>
            </a:pPr>
            <a:r>
              <a:rPr lang="en-GB" sz="2000" dirty="0" smtClean="0">
                <a:latin typeface="Trebuchet MS" panose="020B0603020202020204" pitchFamily="34" charset="0"/>
              </a:rPr>
              <a:t>For the first couple of weeks, spellings may seem a bit random, as we may be revisiting previously learnt spellings which are commonly spelt incorrectly. </a:t>
            </a:r>
          </a:p>
          <a:p>
            <a:pPr marL="0" indent="0">
              <a:buNone/>
            </a:pPr>
            <a:r>
              <a:rPr lang="en-GB" sz="2000" dirty="0" smtClean="0">
                <a:latin typeface="Trebuchet MS" panose="020B0603020202020204" pitchFamily="34" charset="0"/>
              </a:rPr>
              <a:t>Usually there will be 10 spellings per list to learn, though sometimes they may be given a few more or some children may receive less. </a:t>
            </a:r>
          </a:p>
          <a:p>
            <a:pPr marL="0" indent="0">
              <a:buNone/>
            </a:pPr>
            <a:endParaRPr lang="en-GB" sz="2000" dirty="0">
              <a:latin typeface="Trebuchet MS" panose="020B0603020202020204" pitchFamily="34" charset="0"/>
            </a:endParaRPr>
          </a:p>
        </p:txBody>
      </p:sp>
    </p:spTree>
    <p:extLst>
      <p:ext uri="{BB962C8B-B14F-4D97-AF65-F5344CB8AC3E}">
        <p14:creationId xmlns:p14="http://schemas.microsoft.com/office/powerpoint/2010/main" val="1408208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F1D4E4-470D-4E24-B700-1A7A55F7BD2E}"/>
              </a:ext>
            </a:extLst>
          </p:cNvPr>
          <p:cNvSpPr>
            <a:spLocks noGrp="1"/>
          </p:cNvSpPr>
          <p:nvPr>
            <p:ph type="title"/>
          </p:nvPr>
        </p:nvSpPr>
        <p:spPr>
          <a:xfrm>
            <a:off x="677158" y="11088"/>
            <a:ext cx="8594429" cy="1320800"/>
          </a:xfrm>
        </p:spPr>
        <p:txBody>
          <a:bodyPr/>
          <a:lstStyle/>
          <a:p>
            <a:r>
              <a:rPr lang="en-GB" dirty="0"/>
              <a:t>Uniform… </a:t>
            </a:r>
          </a:p>
        </p:txBody>
      </p:sp>
      <p:sp>
        <p:nvSpPr>
          <p:cNvPr id="3" name="TextBox 2"/>
          <p:cNvSpPr txBox="1"/>
          <p:nvPr/>
        </p:nvSpPr>
        <p:spPr>
          <a:xfrm>
            <a:off x="677158" y="671488"/>
            <a:ext cx="10081120" cy="5632311"/>
          </a:xfrm>
          <a:prstGeom prst="rect">
            <a:avLst/>
          </a:prstGeom>
          <a:noFill/>
        </p:spPr>
        <p:txBody>
          <a:bodyPr wrap="square" lIns="91440" tIns="45720" rIns="91440" bIns="45720" rtlCol="0" anchor="t">
            <a:spAutoFit/>
          </a:bodyPr>
          <a:lstStyle/>
          <a:p>
            <a:r>
              <a:rPr lang="en-GB" sz="2000" dirty="0"/>
              <a:t>Black/blue/grey </a:t>
            </a:r>
            <a:r>
              <a:rPr lang="en-GB" sz="2000" dirty="0" smtClean="0"/>
              <a:t>trousers/skirts.</a:t>
            </a:r>
            <a:endParaRPr lang="en-GB" sz="2000" dirty="0"/>
          </a:p>
          <a:p>
            <a:endParaRPr lang="en-GB" sz="2000" dirty="0"/>
          </a:p>
          <a:p>
            <a:r>
              <a:rPr lang="en-GB" sz="2000" dirty="0"/>
              <a:t>White polo/shirt.</a:t>
            </a:r>
          </a:p>
          <a:p>
            <a:endParaRPr lang="en-GB" sz="2000" dirty="0"/>
          </a:p>
          <a:p>
            <a:r>
              <a:rPr lang="en-GB" sz="2000" dirty="0"/>
              <a:t>Navy/blue cardigan or jumper</a:t>
            </a:r>
            <a:r>
              <a:rPr lang="en-GB" sz="2000" dirty="0" smtClean="0"/>
              <a:t>.</a:t>
            </a:r>
          </a:p>
          <a:p>
            <a:endParaRPr lang="en-GB" sz="2000" dirty="0"/>
          </a:p>
          <a:p>
            <a:r>
              <a:rPr lang="en-GB" sz="2000" dirty="0" smtClean="0"/>
              <a:t>Grey, navy, black or white socks.</a:t>
            </a:r>
            <a:endParaRPr lang="en-GB" sz="2000" dirty="0"/>
          </a:p>
          <a:p>
            <a:endParaRPr lang="en-GB" sz="2000" dirty="0"/>
          </a:p>
          <a:p>
            <a:r>
              <a:rPr lang="en-GB" sz="2000" dirty="0"/>
              <a:t>Black school </a:t>
            </a:r>
            <a:r>
              <a:rPr lang="en-GB" sz="2000" dirty="0" smtClean="0"/>
              <a:t>shoes.</a:t>
            </a:r>
          </a:p>
          <a:p>
            <a:endParaRPr lang="en-GB" sz="2000" dirty="0"/>
          </a:p>
          <a:p>
            <a:r>
              <a:rPr lang="en-GB" sz="2000" dirty="0"/>
              <a:t>Earrings </a:t>
            </a:r>
            <a:r>
              <a:rPr lang="mr-IN" sz="2000" dirty="0"/>
              <a:t>–</a:t>
            </a:r>
            <a:r>
              <a:rPr lang="en-GB" sz="2000" dirty="0"/>
              <a:t> small studs that must be removed by child for PE.</a:t>
            </a:r>
          </a:p>
          <a:p>
            <a:endParaRPr lang="en-GB" sz="2000" dirty="0"/>
          </a:p>
          <a:p>
            <a:r>
              <a:rPr lang="en-GB" sz="2000" dirty="0"/>
              <a:t>Long hair (shoulder length and below) must be tied back at all times, hair ties and headbands should be small and discreet in school colours only. </a:t>
            </a:r>
          </a:p>
          <a:p>
            <a:endParaRPr lang="en-GB" sz="2000" dirty="0"/>
          </a:p>
          <a:p>
            <a:r>
              <a:rPr lang="en-GB" sz="2000" dirty="0"/>
              <a:t>Children should not wear make up or nail polish in school.</a:t>
            </a:r>
          </a:p>
          <a:p>
            <a:endParaRPr lang="en-GB" sz="2000" dirty="0"/>
          </a:p>
          <a:p>
            <a:r>
              <a:rPr lang="en-GB" sz="2000" dirty="0"/>
              <a:t>Please ensure that ALL uniform and equipment is named.</a:t>
            </a:r>
          </a:p>
        </p:txBody>
      </p:sp>
    </p:spTree>
    <p:extLst>
      <p:ext uri="{BB962C8B-B14F-4D97-AF65-F5344CB8AC3E}">
        <p14:creationId xmlns:p14="http://schemas.microsoft.com/office/powerpoint/2010/main" val="4251013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Behaviour Policy</a:t>
            </a:r>
            <a:endParaRPr lang="en-GB" dirty="0"/>
          </a:p>
        </p:txBody>
      </p:sp>
      <p:sp>
        <p:nvSpPr>
          <p:cNvPr id="3" name="Content Placeholder 2"/>
          <p:cNvSpPr>
            <a:spLocks noGrp="1"/>
          </p:cNvSpPr>
          <p:nvPr>
            <p:ph idx="1"/>
          </p:nvPr>
        </p:nvSpPr>
        <p:spPr/>
        <p:txBody>
          <a:bodyPr>
            <a:normAutofit/>
          </a:bodyPr>
          <a:lstStyle/>
          <a:p>
            <a:r>
              <a:rPr lang="en-GB" sz="2000" dirty="0" smtClean="0"/>
              <a:t>We are working hard to minimise low level disruptions in class.</a:t>
            </a:r>
          </a:p>
          <a:p>
            <a:r>
              <a:rPr lang="en-GB" sz="2000" dirty="0" smtClean="0"/>
              <a:t>Towards this goal, we use our ‘Golden Thread’, </a:t>
            </a:r>
          </a:p>
          <a:p>
            <a:endParaRPr lang="en-GB" sz="2000" dirty="0"/>
          </a:p>
          <a:p>
            <a:r>
              <a:rPr lang="en-GB" sz="2000" dirty="0" smtClean="0"/>
              <a:t>Stop</a:t>
            </a:r>
          </a:p>
          <a:p>
            <a:r>
              <a:rPr lang="en-GB" sz="2000" dirty="0" smtClean="0"/>
              <a:t>Think</a:t>
            </a:r>
          </a:p>
          <a:p>
            <a:r>
              <a:rPr lang="en-GB" sz="2000" dirty="0" smtClean="0"/>
              <a:t>Am I making the right choice?</a:t>
            </a:r>
          </a:p>
          <a:p>
            <a:endParaRPr lang="en-GB" sz="2000" dirty="0"/>
          </a:p>
          <a:p>
            <a:r>
              <a:rPr lang="en-GB" sz="2000" dirty="0" smtClean="0"/>
              <a:t>With that in mind, if the children have been on the ? 3 times in a week, we will be contacting you. </a:t>
            </a:r>
            <a:endParaRPr lang="en-GB" sz="2000" dirty="0"/>
          </a:p>
        </p:txBody>
      </p:sp>
    </p:spTree>
    <p:extLst>
      <p:ext uri="{BB962C8B-B14F-4D97-AF65-F5344CB8AC3E}">
        <p14:creationId xmlns:p14="http://schemas.microsoft.com/office/powerpoint/2010/main" val="1126526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P.G.L. and SATS </a:t>
            </a:r>
            <a:endParaRPr lang="en-GB" dirty="0"/>
          </a:p>
        </p:txBody>
      </p:sp>
      <p:sp>
        <p:nvSpPr>
          <p:cNvPr id="3" name="Content Placeholder 2"/>
          <p:cNvSpPr>
            <a:spLocks noGrp="1"/>
          </p:cNvSpPr>
          <p:nvPr>
            <p:ph idx="1"/>
          </p:nvPr>
        </p:nvSpPr>
        <p:spPr/>
        <p:txBody>
          <a:bodyPr>
            <a:normAutofit/>
          </a:bodyPr>
          <a:lstStyle/>
          <a:p>
            <a:r>
              <a:rPr lang="en-GB" sz="2400" dirty="0" smtClean="0"/>
              <a:t>P.G.L. at Windmill Hill has been booked for the Monday 15</a:t>
            </a:r>
            <a:r>
              <a:rPr lang="en-GB" sz="2400" baseline="30000" dirty="0" smtClean="0"/>
              <a:t>th</a:t>
            </a:r>
            <a:r>
              <a:rPr lang="en-GB" sz="2400" dirty="0" smtClean="0"/>
              <a:t> March 2027, as per previous years. If children don’t attend the trip, there will be the usual pack of work for the children to complete whilst they are at school, including a range of maths/English and foundation subjects.</a:t>
            </a:r>
          </a:p>
          <a:p>
            <a:r>
              <a:rPr lang="en-GB" sz="2400" dirty="0" smtClean="0"/>
              <a:t>SATs – the week commencing 10</a:t>
            </a:r>
            <a:r>
              <a:rPr lang="en-GB" sz="2400" baseline="30000" dirty="0" smtClean="0"/>
              <a:t>th</a:t>
            </a:r>
            <a:r>
              <a:rPr lang="en-GB" sz="2400" dirty="0" smtClean="0"/>
              <a:t> May  - 4 weeks after Easter. English writing is </a:t>
            </a:r>
            <a:r>
              <a:rPr lang="en-GB" sz="2400" dirty="0"/>
              <a:t>t</a:t>
            </a:r>
            <a:r>
              <a:rPr lang="en-GB" sz="2400" dirty="0" smtClean="0"/>
              <a:t>eacher assessed.</a:t>
            </a:r>
          </a:p>
        </p:txBody>
      </p:sp>
    </p:spTree>
    <p:extLst>
      <p:ext uri="{BB962C8B-B14F-4D97-AF65-F5344CB8AC3E}">
        <p14:creationId xmlns:p14="http://schemas.microsoft.com/office/powerpoint/2010/main" val="860053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7828" y="404664"/>
            <a:ext cx="7776864" cy="4154984"/>
          </a:xfrm>
          <a:prstGeom prst="rect">
            <a:avLst/>
          </a:prstGeom>
          <a:noFill/>
        </p:spPr>
        <p:txBody>
          <a:bodyPr wrap="square" rtlCol="0">
            <a:spAutoFit/>
          </a:bodyPr>
          <a:lstStyle/>
          <a:p>
            <a:endParaRPr lang="en-GB" sz="2400" dirty="0"/>
          </a:p>
          <a:p>
            <a:r>
              <a:rPr lang="en-GB" sz="2400" b="1" u="sng" dirty="0" smtClean="0">
                <a:solidFill>
                  <a:srgbClr val="FF0000"/>
                </a:solidFill>
              </a:rPr>
              <a:t>Mobile Phones – new policy </a:t>
            </a:r>
          </a:p>
          <a:p>
            <a:endParaRPr lang="en-GB" sz="2400" b="1" u="sng" dirty="0">
              <a:solidFill>
                <a:srgbClr val="FF0000"/>
              </a:solidFill>
            </a:endParaRPr>
          </a:p>
          <a:p>
            <a:r>
              <a:rPr lang="en-GB" sz="2400" dirty="0" smtClean="0"/>
              <a:t>Pupils are allowed to bring ‘simple, brick’ mobile phones in 6 </a:t>
            </a:r>
            <a:r>
              <a:rPr lang="en-GB" sz="2400" b="1" dirty="0" smtClean="0"/>
              <a:t>if they need to</a:t>
            </a:r>
            <a:r>
              <a:rPr lang="en-GB" sz="2400" dirty="0" smtClean="0"/>
              <a:t> as long as parents have attended the online safety workshop. </a:t>
            </a:r>
          </a:p>
          <a:p>
            <a:endParaRPr lang="en-GB" sz="2400" dirty="0"/>
          </a:p>
          <a:p>
            <a:r>
              <a:rPr lang="en-GB" sz="2400" dirty="0" smtClean="0"/>
              <a:t>Phones are handed in as soon as they arrive and are kept safe – they have no access to their phone during the day.</a:t>
            </a:r>
          </a:p>
          <a:p>
            <a:r>
              <a:rPr lang="en-GB" sz="2400" i="1" dirty="0" err="1" smtClean="0"/>
              <a:t>Whatsapp</a:t>
            </a:r>
            <a:r>
              <a:rPr lang="en-GB" sz="2400" dirty="0" smtClean="0"/>
              <a:t> …</a:t>
            </a:r>
            <a:endParaRPr lang="en-GB" sz="2400" dirty="0"/>
          </a:p>
        </p:txBody>
      </p:sp>
      <p:pic>
        <p:nvPicPr>
          <p:cNvPr id="5" name="Picture 4"/>
          <p:cNvPicPr>
            <a:picLocks noChangeAspect="1"/>
          </p:cNvPicPr>
          <p:nvPr/>
        </p:nvPicPr>
        <p:blipFill>
          <a:blip r:embed="rId2"/>
          <a:stretch>
            <a:fillRect/>
          </a:stretch>
        </p:blipFill>
        <p:spPr>
          <a:xfrm>
            <a:off x="9046740" y="332656"/>
            <a:ext cx="2219325" cy="2066925"/>
          </a:xfrm>
          <a:prstGeom prst="rect">
            <a:avLst/>
          </a:prstGeom>
        </p:spPr>
      </p:pic>
      <p:sp>
        <p:nvSpPr>
          <p:cNvPr id="6" name="Rectangle 5"/>
          <p:cNvSpPr/>
          <p:nvPr/>
        </p:nvSpPr>
        <p:spPr>
          <a:xfrm>
            <a:off x="1845940" y="4581128"/>
            <a:ext cx="6092825" cy="1477328"/>
          </a:xfrm>
          <a:prstGeom prst="rect">
            <a:avLst/>
          </a:prstGeom>
        </p:spPr>
        <p:txBody>
          <a:bodyPr>
            <a:spAutoFit/>
          </a:bodyPr>
          <a:lstStyle/>
          <a:p>
            <a:r>
              <a:rPr lang="en-GB" dirty="0"/>
              <a:t>16 years old</a:t>
            </a:r>
          </a:p>
          <a:p>
            <a:r>
              <a:rPr lang="en-GB" dirty="0"/>
              <a:t>Since May 2018, the minimum age for using WhatsApp is 16 years old if you live in the European Union, including the UK. Prior to this, the minimum age was 13, which still applies for the rest of the world.</a:t>
            </a:r>
          </a:p>
        </p:txBody>
      </p:sp>
    </p:spTree>
    <p:extLst>
      <p:ext uri="{BB962C8B-B14F-4D97-AF65-F5344CB8AC3E}">
        <p14:creationId xmlns:p14="http://schemas.microsoft.com/office/powerpoint/2010/main" val="373314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Communication</a:t>
            </a:r>
            <a:endParaRPr lang="en-GB" dirty="0"/>
          </a:p>
        </p:txBody>
      </p:sp>
      <p:sp>
        <p:nvSpPr>
          <p:cNvPr id="3" name="Content Placeholder 2"/>
          <p:cNvSpPr>
            <a:spLocks noGrp="1"/>
          </p:cNvSpPr>
          <p:nvPr>
            <p:ph idx="1"/>
          </p:nvPr>
        </p:nvSpPr>
        <p:spPr/>
        <p:txBody>
          <a:bodyPr>
            <a:normAutofit/>
          </a:bodyPr>
          <a:lstStyle/>
          <a:p>
            <a:pPr marL="0" indent="0">
              <a:buNone/>
            </a:pPr>
            <a:r>
              <a:rPr lang="en-GB" sz="2400" dirty="0" smtClean="0"/>
              <a:t>Please email </a:t>
            </a:r>
            <a:r>
              <a:rPr lang="en-GB" sz="2400" dirty="0" smtClean="0">
                <a:hlinkClick r:id="rId2"/>
              </a:rPr>
              <a:t>info@dormansland.surrey.sch.uk</a:t>
            </a:r>
            <a:r>
              <a:rPr lang="en-GB" sz="2400" dirty="0" smtClean="0"/>
              <a:t> </a:t>
            </a:r>
            <a:endParaRPr lang="en-GB" sz="2400" dirty="0"/>
          </a:p>
          <a:p>
            <a:pPr marL="0" indent="0">
              <a:buNone/>
            </a:pPr>
            <a:r>
              <a:rPr lang="en-GB" sz="2400" dirty="0"/>
              <a:t>I</a:t>
            </a:r>
            <a:r>
              <a:rPr lang="en-GB" sz="2400" dirty="0" smtClean="0"/>
              <a:t> will then get in touch with you at the earliest opportunity. </a:t>
            </a:r>
          </a:p>
          <a:p>
            <a:pPr marL="0" indent="0">
              <a:buNone/>
            </a:pPr>
            <a:endParaRPr lang="en-GB" sz="2400" dirty="0"/>
          </a:p>
          <a:p>
            <a:pPr marL="0" indent="0">
              <a:buNone/>
            </a:pPr>
            <a:r>
              <a:rPr lang="en-GB" sz="2400" dirty="0" smtClean="0"/>
              <a:t>I am usually available on the playground at the end of the school day (except Tuesdays)  once the class has been dismissed. </a:t>
            </a:r>
          </a:p>
        </p:txBody>
      </p:sp>
    </p:spTree>
    <p:extLst>
      <p:ext uri="{BB962C8B-B14F-4D97-AF65-F5344CB8AC3E}">
        <p14:creationId xmlns:p14="http://schemas.microsoft.com/office/powerpoint/2010/main" val="319840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6EAF7A-0526-4510-9EFA-302567E719EE}"/>
              </a:ext>
            </a:extLst>
          </p:cNvPr>
          <p:cNvSpPr>
            <a:spLocks noGrp="1"/>
          </p:cNvSpPr>
          <p:nvPr>
            <p:ph type="title"/>
          </p:nvPr>
        </p:nvSpPr>
        <p:spPr>
          <a:xfrm>
            <a:off x="2061964" y="404664"/>
            <a:ext cx="9143998" cy="1020762"/>
          </a:xfrm>
        </p:spPr>
        <p:txBody>
          <a:bodyPr>
            <a:noAutofit/>
          </a:bodyPr>
          <a:lstStyle/>
          <a:p>
            <a:r>
              <a:rPr lang="en-GB" sz="7200" dirty="0">
                <a:latin typeface="Comic Sans MS" panose="030F0702030302020204" pitchFamily="66" charset="0"/>
              </a:rPr>
              <a:t>Any Questions?</a:t>
            </a:r>
          </a:p>
        </p:txBody>
      </p:sp>
      <p:pic>
        <p:nvPicPr>
          <p:cNvPr id="7" name="Picture 6">
            <a:extLst>
              <a:ext uri="{FF2B5EF4-FFF2-40B4-BE49-F238E27FC236}">
                <a16:creationId xmlns="" xmlns:a16="http://schemas.microsoft.com/office/drawing/2014/main" id="{8A53D0B7-5330-4300-B5B6-8080C21046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22204" y="2564904"/>
            <a:ext cx="3048000" cy="3048000"/>
          </a:xfrm>
          <a:prstGeom prst="rect">
            <a:avLst/>
          </a:prstGeom>
        </p:spPr>
      </p:pic>
    </p:spTree>
    <p:extLst>
      <p:ext uri="{BB962C8B-B14F-4D97-AF65-F5344CB8AC3E}">
        <p14:creationId xmlns:p14="http://schemas.microsoft.com/office/powerpoint/2010/main" val="3886722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916</TotalTime>
  <Words>961</Words>
  <Application>Microsoft Office PowerPoint</Application>
  <PresentationFormat>Custom</PresentationFormat>
  <Paragraphs>86</Paragraphs>
  <Slides>15</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Comic Sans MS</vt:lpstr>
      <vt:lpstr>Corbel</vt:lpstr>
      <vt:lpstr>Mangal</vt:lpstr>
      <vt:lpstr>Trebuchet MS</vt:lpstr>
      <vt:lpstr>Wingdings</vt:lpstr>
      <vt:lpstr>Wingdings 3</vt:lpstr>
      <vt:lpstr>Facet</vt:lpstr>
      <vt:lpstr>Welcome to the Year 6 ‘Meet the teacher’ </vt:lpstr>
      <vt:lpstr>Our School Vision</vt:lpstr>
      <vt:lpstr>Adults in Year 6  Miss Watts- class teacher (all week)TA Ms Degia, Mrs Sims and Miss Floyd PPA: Tues 12.00 - French covered by Mrs Wood PPA: Tues pm – Mr Cook   </vt:lpstr>
      <vt:lpstr>A typical day… Every day will start with a morning starter slide, including maths and a spelling / grammar activity and activities to build up their learning skills.   Mornings will be dedicated to Maths and English lessons Lesson 1 – Maths     Break / assembly  Lesson 2 – English  Lesson 3 – Whole class Reading   Lunch    12:30  Quiet reading / class story or maths challenges   Lesson 3 - Foundation subjects (sometimes 2 shorter lessons)</vt:lpstr>
      <vt:lpstr>PowerPoint Presentation</vt:lpstr>
      <vt:lpstr>Our Year 6 Topics</vt:lpstr>
      <vt:lpstr>Reading Expectations… </vt:lpstr>
      <vt:lpstr>Home Learning…</vt:lpstr>
      <vt:lpstr>Spellings…</vt:lpstr>
      <vt:lpstr>Uniform… </vt:lpstr>
      <vt:lpstr>Behaviour Policy</vt:lpstr>
      <vt:lpstr>P.G.L. and SATS </vt:lpstr>
      <vt:lpstr>PowerPoint Presentation</vt:lpstr>
      <vt:lpstr>Communication</vt:lpstr>
      <vt:lpstr>Any 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have a go at this maths problem while you wait.</dc:title>
  <dc:creator>hayley clark</dc:creator>
  <cp:lastModifiedBy>Katie Watts</cp:lastModifiedBy>
  <cp:revision>199</cp:revision>
  <cp:lastPrinted>2023-09-14T17:59:32Z</cp:lastPrinted>
  <dcterms:created xsi:type="dcterms:W3CDTF">2018-01-13T21:01:56Z</dcterms:created>
  <dcterms:modified xsi:type="dcterms:W3CDTF">2026-09-09T21:01:52Z</dcterms:modified>
</cp:coreProperties>
</file>