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56" r:id="rId2"/>
    <p:sldId id="287" r:id="rId3"/>
    <p:sldId id="293" r:id="rId4"/>
    <p:sldId id="284" r:id="rId5"/>
    <p:sldId id="292" r:id="rId6"/>
    <p:sldId id="280" r:id="rId7"/>
    <p:sldId id="285" r:id="rId8"/>
    <p:sldId id="277" r:id="rId9"/>
    <p:sldId id="276" r:id="rId10"/>
    <p:sldId id="290" r:id="rId11"/>
    <p:sldId id="291" r:id="rId12"/>
    <p:sldId id="281" r:id="rId13"/>
  </p:sldIdLst>
  <p:sldSz cx="12188825" cy="6858000"/>
  <p:notesSz cx="6870700" cy="100060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3152" userDrawn="1">
          <p15:clr>
            <a:srgbClr val="A4A3A4"/>
          </p15:clr>
        </p15:guide>
        <p15:guide id="2" pos="216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B9B1AD-A114-5BFB-4B01-AC5CEBCEAA12}" v="240" dt="2021-09-03T08:27:10.894"/>
    <p1510:client id="{4BC1BFF2-E08E-46AE-8DBB-BF1D5DBE6B17}" v="13" dt="2021-09-03T15:20:33.374"/>
    <p1510:client id="{70539812-B9F1-4D85-89B2-286244562DF2}" v="47" dt="2021-09-04T22:14:06.715"/>
    <p1510:client id="{F75A8182-E577-46D4-9C72-8883AA55892A}" v="407" dt="2021-09-03T08:16:47.748"/>
  </p1510:revLst>
</p1510:revInfo>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06" autoAdjust="0"/>
    <p:restoredTop sz="94599" autoAdjust="0"/>
  </p:normalViewPr>
  <p:slideViewPr>
    <p:cSldViewPr>
      <p:cViewPr varScale="1">
        <p:scale>
          <a:sx n="74" d="100"/>
          <a:sy n="74" d="100"/>
        </p:scale>
        <p:origin x="570" y="72"/>
      </p:cViewPr>
      <p:guideLst>
        <p:guide pos="3839"/>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3152"/>
        <p:guide pos="216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77303" cy="500301"/>
          </a:xfrm>
          <a:prstGeom prst="rect">
            <a:avLst/>
          </a:prstGeom>
        </p:spPr>
        <p:txBody>
          <a:bodyPr vert="horz" lIns="92272" tIns="46136" rIns="92272" bIns="46136" rtlCol="0"/>
          <a:lstStyle>
            <a:lvl1pPr algn="l">
              <a:defRPr sz="1200"/>
            </a:lvl1pPr>
          </a:lstStyle>
          <a:p>
            <a:endParaRPr/>
          </a:p>
        </p:txBody>
      </p:sp>
      <p:sp>
        <p:nvSpPr>
          <p:cNvPr id="3" name="Date Placeholder 2"/>
          <p:cNvSpPr>
            <a:spLocks noGrp="1"/>
          </p:cNvSpPr>
          <p:nvPr>
            <p:ph type="dt" sz="quarter" idx="1"/>
          </p:nvPr>
        </p:nvSpPr>
        <p:spPr>
          <a:xfrm>
            <a:off x="3891810" y="0"/>
            <a:ext cx="2977303" cy="500301"/>
          </a:xfrm>
          <a:prstGeom prst="rect">
            <a:avLst/>
          </a:prstGeom>
        </p:spPr>
        <p:txBody>
          <a:bodyPr vert="horz" lIns="92272" tIns="46136" rIns="92272" bIns="46136" rtlCol="0"/>
          <a:lstStyle>
            <a:lvl1pPr algn="r">
              <a:defRPr sz="1200"/>
            </a:lvl1pPr>
          </a:lstStyle>
          <a:p>
            <a:fld id="{784AA43A-3F76-4A13-9CD6-36134EB429E3}" type="datetimeFigureOut">
              <a:rPr lang="en-US"/>
              <a:t>9/14/2026</a:t>
            </a:fld>
            <a:endParaRPr/>
          </a:p>
        </p:txBody>
      </p:sp>
      <p:sp>
        <p:nvSpPr>
          <p:cNvPr id="4" name="Footer Placeholder 3"/>
          <p:cNvSpPr>
            <a:spLocks noGrp="1"/>
          </p:cNvSpPr>
          <p:nvPr>
            <p:ph type="ftr" sz="quarter" idx="2"/>
          </p:nvPr>
        </p:nvSpPr>
        <p:spPr>
          <a:xfrm>
            <a:off x="3" y="9503976"/>
            <a:ext cx="2977303" cy="500301"/>
          </a:xfrm>
          <a:prstGeom prst="rect">
            <a:avLst/>
          </a:prstGeom>
        </p:spPr>
        <p:txBody>
          <a:bodyPr vert="horz" lIns="92272" tIns="46136" rIns="92272" bIns="46136" rtlCol="0" anchor="b"/>
          <a:lstStyle>
            <a:lvl1pPr algn="l">
              <a:defRPr sz="1200"/>
            </a:lvl1pPr>
          </a:lstStyle>
          <a:p>
            <a:endParaRPr/>
          </a:p>
        </p:txBody>
      </p:sp>
      <p:sp>
        <p:nvSpPr>
          <p:cNvPr id="5" name="Slide Number Placeholder 4"/>
          <p:cNvSpPr>
            <a:spLocks noGrp="1"/>
          </p:cNvSpPr>
          <p:nvPr>
            <p:ph type="sldNum" sz="quarter" idx="3"/>
          </p:nvPr>
        </p:nvSpPr>
        <p:spPr>
          <a:xfrm>
            <a:off x="3891810" y="9503976"/>
            <a:ext cx="2977303" cy="500301"/>
          </a:xfrm>
          <a:prstGeom prst="rect">
            <a:avLst/>
          </a:prstGeom>
        </p:spPr>
        <p:txBody>
          <a:bodyPr vert="horz" lIns="92272" tIns="46136" rIns="92272" bIns="46136"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77303" cy="500301"/>
          </a:xfrm>
          <a:prstGeom prst="rect">
            <a:avLst/>
          </a:prstGeom>
        </p:spPr>
        <p:txBody>
          <a:bodyPr vert="horz" lIns="92272" tIns="46136" rIns="92272" bIns="46136" rtlCol="0"/>
          <a:lstStyle>
            <a:lvl1pPr algn="l">
              <a:defRPr sz="1200"/>
            </a:lvl1pPr>
          </a:lstStyle>
          <a:p>
            <a:endParaRPr/>
          </a:p>
        </p:txBody>
      </p:sp>
      <p:sp>
        <p:nvSpPr>
          <p:cNvPr id="3" name="Date Placeholder 2"/>
          <p:cNvSpPr>
            <a:spLocks noGrp="1"/>
          </p:cNvSpPr>
          <p:nvPr>
            <p:ph type="dt" idx="1"/>
          </p:nvPr>
        </p:nvSpPr>
        <p:spPr>
          <a:xfrm>
            <a:off x="3891810" y="0"/>
            <a:ext cx="2977303" cy="500301"/>
          </a:xfrm>
          <a:prstGeom prst="rect">
            <a:avLst/>
          </a:prstGeom>
        </p:spPr>
        <p:txBody>
          <a:bodyPr vert="horz" lIns="92272" tIns="46136" rIns="92272" bIns="46136" rtlCol="0"/>
          <a:lstStyle>
            <a:lvl1pPr algn="r">
              <a:defRPr sz="1200"/>
            </a:lvl1pPr>
          </a:lstStyle>
          <a:p>
            <a:fld id="{5F674A4F-2B7A-4ECB-A400-260B2FFC03C1}" type="datetimeFigureOut">
              <a:rPr lang="en-US"/>
              <a:t>9/14/2026</a:t>
            </a:fld>
            <a:endParaRPr/>
          </a:p>
        </p:txBody>
      </p:sp>
      <p:sp>
        <p:nvSpPr>
          <p:cNvPr id="4" name="Slide Image Placeholder 3"/>
          <p:cNvSpPr>
            <a:spLocks noGrp="1" noRot="1" noChangeAspect="1"/>
          </p:cNvSpPr>
          <p:nvPr>
            <p:ph type="sldImg" idx="2"/>
          </p:nvPr>
        </p:nvSpPr>
        <p:spPr>
          <a:xfrm>
            <a:off x="100013" y="750888"/>
            <a:ext cx="6670675" cy="3752850"/>
          </a:xfrm>
          <a:prstGeom prst="rect">
            <a:avLst/>
          </a:prstGeom>
          <a:noFill/>
          <a:ln w="12700">
            <a:solidFill>
              <a:prstClr val="black"/>
            </a:solidFill>
          </a:ln>
        </p:spPr>
        <p:txBody>
          <a:bodyPr vert="horz" lIns="92272" tIns="46136" rIns="92272" bIns="46136" rtlCol="0" anchor="ctr"/>
          <a:lstStyle/>
          <a:p>
            <a:endParaRPr/>
          </a:p>
        </p:txBody>
      </p:sp>
      <p:sp>
        <p:nvSpPr>
          <p:cNvPr id="5" name="Notes Placeholder 4"/>
          <p:cNvSpPr>
            <a:spLocks noGrp="1"/>
          </p:cNvSpPr>
          <p:nvPr>
            <p:ph type="body" sz="quarter" idx="3"/>
          </p:nvPr>
        </p:nvSpPr>
        <p:spPr>
          <a:xfrm>
            <a:off x="687071" y="4752858"/>
            <a:ext cx="5496560" cy="4502706"/>
          </a:xfrm>
          <a:prstGeom prst="rect">
            <a:avLst/>
          </a:prstGeom>
        </p:spPr>
        <p:txBody>
          <a:bodyPr vert="horz" lIns="92272" tIns="46136" rIns="92272" bIns="46136"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3" y="9503976"/>
            <a:ext cx="2977303" cy="500301"/>
          </a:xfrm>
          <a:prstGeom prst="rect">
            <a:avLst/>
          </a:prstGeom>
        </p:spPr>
        <p:txBody>
          <a:bodyPr vert="horz" lIns="92272" tIns="46136" rIns="92272" bIns="46136" rtlCol="0" anchor="b"/>
          <a:lstStyle>
            <a:lvl1pPr algn="l">
              <a:defRPr sz="1200"/>
            </a:lvl1pPr>
          </a:lstStyle>
          <a:p>
            <a:endParaRPr/>
          </a:p>
        </p:txBody>
      </p:sp>
      <p:sp>
        <p:nvSpPr>
          <p:cNvPr id="7" name="Slide Number Placeholder 6"/>
          <p:cNvSpPr>
            <a:spLocks noGrp="1"/>
          </p:cNvSpPr>
          <p:nvPr>
            <p:ph type="sldNum" sz="quarter" idx="5"/>
          </p:nvPr>
        </p:nvSpPr>
        <p:spPr>
          <a:xfrm>
            <a:off x="3891810" y="9503976"/>
            <a:ext cx="2977303" cy="500301"/>
          </a:xfrm>
          <a:prstGeom prst="rect">
            <a:avLst/>
          </a:prstGeom>
        </p:spPr>
        <p:txBody>
          <a:bodyPr vert="horz" lIns="92272" tIns="46136" rIns="92272" bIns="46136"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F2A70B-78F2-4DCF-B53B-C990D2FAFB8A}" type="slidenum">
              <a:rPr lang="en-GB" smtClean="0"/>
              <a:t>1</a:t>
            </a:fld>
            <a:endParaRPr lang="en-GB"/>
          </a:p>
        </p:txBody>
      </p:sp>
    </p:spTree>
    <p:extLst>
      <p:ext uri="{BB962C8B-B14F-4D97-AF65-F5344CB8AC3E}">
        <p14:creationId xmlns:p14="http://schemas.microsoft.com/office/powerpoint/2010/main" val="535865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F2A70B-78F2-4DCF-B53B-C990D2FAFB8A}" type="slidenum">
              <a:rPr lang="en-GB" smtClean="0"/>
              <a:t>6</a:t>
            </a:fld>
            <a:endParaRPr lang="en-GB"/>
          </a:p>
        </p:txBody>
      </p:sp>
    </p:spTree>
    <p:extLst>
      <p:ext uri="{BB962C8B-B14F-4D97-AF65-F5344CB8AC3E}">
        <p14:creationId xmlns:p14="http://schemas.microsoft.com/office/powerpoint/2010/main" val="2723284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F2A70B-78F2-4DCF-B53B-C990D2FAFB8A}" type="slidenum">
              <a:rPr lang="en-GB" smtClean="0"/>
              <a:t>8</a:t>
            </a:fld>
            <a:endParaRPr lang="en-GB"/>
          </a:p>
        </p:txBody>
      </p:sp>
    </p:spTree>
    <p:extLst>
      <p:ext uri="{BB962C8B-B14F-4D97-AF65-F5344CB8AC3E}">
        <p14:creationId xmlns:p14="http://schemas.microsoft.com/office/powerpoint/2010/main" val="1094033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F2A70B-78F2-4DCF-B53B-C990D2FAFB8A}" type="slidenum">
              <a:rPr lang="en-GB" smtClean="0"/>
              <a:t>9</a:t>
            </a:fld>
            <a:endParaRPr lang="en-GB"/>
          </a:p>
        </p:txBody>
      </p:sp>
    </p:spTree>
    <p:extLst>
      <p:ext uri="{BB962C8B-B14F-4D97-AF65-F5344CB8AC3E}">
        <p14:creationId xmlns:p14="http://schemas.microsoft.com/office/powerpoint/2010/main" val="4029611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1F2A70B-78F2-4DCF-B53B-C990D2FAFB8A}" type="slidenum">
              <a:rPr lang="en-GB" smtClean="0"/>
              <a:t>12</a:t>
            </a:fld>
            <a:endParaRPr lang="en-GB"/>
          </a:p>
        </p:txBody>
      </p:sp>
    </p:spTree>
    <p:extLst>
      <p:ext uri="{BB962C8B-B14F-4D97-AF65-F5344CB8AC3E}">
        <p14:creationId xmlns:p14="http://schemas.microsoft.com/office/powerpoint/2010/main" val="3923960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905000"/>
            <a:ext cx="9144000" cy="2667000"/>
          </a:xfrm>
        </p:spPr>
        <p:txBody>
          <a:bodyPr>
            <a:noAutofit/>
          </a:bodyPr>
          <a:lstStyle>
            <a:lvl1pPr>
              <a:defRPr sz="5400"/>
            </a:lvl1pPr>
          </a:lstStyle>
          <a:p>
            <a:r>
              <a:rPr lang="en-US"/>
              <a:t>Click to edit Master title style</a:t>
            </a:r>
            <a:endParaRPr/>
          </a:p>
        </p:txBody>
      </p:sp>
      <p:grpSp>
        <p:nvGrpSpPr>
          <p:cNvPr id="256" name="line" descr="Line graphic"/>
          <p:cNvGrpSpPr/>
          <p:nvPr/>
        </p:nvGrpSpPr>
        <p:grpSpPr bwMode="invGray">
          <a:xfrm>
            <a:off x="1584896" y="4724400"/>
            <a:ext cx="8631936" cy="64008"/>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Subtitle 2"/>
          <p:cNvSpPr>
            <a:spLocks noGrp="1"/>
          </p:cNvSpPr>
          <p:nvPr>
            <p:ph type="subTitle" idx="1"/>
          </p:nvPr>
        </p:nvSpPr>
        <p:spPr>
          <a:xfrm>
            <a:off x="1522413" y="5105400"/>
            <a:ext cx="9143999" cy="1066800"/>
          </a:xfrm>
        </p:spPr>
        <p:txBody>
          <a:bodyPr/>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grpSp>
        <p:nvGrpSpPr>
          <p:cNvPr id="167" name="line" descr="Line graphic"/>
          <p:cNvGrpSpPr/>
          <p:nvPr/>
        </p:nvGrpSpPr>
        <p:grpSpPr bwMode="invGray">
          <a:xfrm>
            <a:off x="1522413" y="1514475"/>
            <a:ext cx="10569575" cy="64008"/>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idx="1"/>
          </p:nvPr>
        </p:nvSpPr>
        <p:spPr/>
        <p:txBody>
          <a:bodyPr/>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AFE8FB1-0A7A-443E-AAF7-31D4FA1AA312}" type="datetimeFigureOut">
              <a:rPr lang="en-US"/>
              <a:t>9/14/2026</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dirty="0"/>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3" y="1905000"/>
            <a:ext cx="9144000" cy="2667000"/>
          </a:xfrm>
        </p:spPr>
        <p:txBody>
          <a:bodyPr anchor="b">
            <a:noAutofit/>
          </a:bodyPr>
          <a:lstStyle>
            <a:lvl1pPr algn="l">
              <a:defRPr sz="4400" b="0" cap="none" baseline="0"/>
            </a:lvl1pPr>
          </a:lstStyle>
          <a:p>
            <a:r>
              <a:rPr lang="en-US"/>
              <a:t>Click to edit Master title style</a:t>
            </a:r>
            <a:endParaRPr/>
          </a:p>
        </p:txBody>
      </p:sp>
      <p:grpSp>
        <p:nvGrpSpPr>
          <p:cNvPr id="255" name="line" descr="Line graphic"/>
          <p:cNvGrpSpPr/>
          <p:nvPr/>
        </p:nvGrpSpPr>
        <p:grpSpPr bwMode="invGray">
          <a:xfrm>
            <a:off x="1584896" y="4724400"/>
            <a:ext cx="8631936" cy="64008"/>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Text Placeholder 2"/>
          <p:cNvSpPr>
            <a:spLocks noGrp="1"/>
          </p:cNvSpPr>
          <p:nvPr>
            <p:ph type="body" idx="1"/>
          </p:nvPr>
        </p:nvSpPr>
        <p:spPr>
          <a:xfrm>
            <a:off x="1522413" y="5102525"/>
            <a:ext cx="9143999" cy="1069675"/>
          </a:xfrm>
        </p:spPr>
        <p:txBody>
          <a:bodyPr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9/14/2026</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p>
            <a:r>
              <a:rPr lang="en-US"/>
              <a:t>Click to edit Master title style</a:t>
            </a:r>
            <a:endParaRPr/>
          </a:p>
        </p:txBody>
      </p:sp>
      <p:grpSp>
        <p:nvGrpSpPr>
          <p:cNvPr id="158" name="line" descr="Line graphic"/>
          <p:cNvGrpSpPr/>
          <p:nvPr/>
        </p:nvGrpSpPr>
        <p:grpSpPr bwMode="invGray">
          <a:xfrm>
            <a:off x="1522413" y="1514475"/>
            <a:ext cx="10569575" cy="64008"/>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sz="half" idx="1"/>
          </p:nvPr>
        </p:nvSpPr>
        <p:spPr>
          <a:xfrm>
            <a:off x="1522413" y="1905000"/>
            <a:ext cx="4419599"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46815" y="1905000"/>
            <a:ext cx="4419598"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9/14/2026</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lvl1pPr>
              <a:defRPr/>
            </a:lvl1pPr>
          </a:lstStyle>
          <a:p>
            <a:r>
              <a:rPr lang="en-US"/>
              <a:t>Click to edit Master title style</a:t>
            </a:r>
            <a:endParaRPr/>
          </a:p>
        </p:txBody>
      </p:sp>
      <p:grpSp>
        <p:nvGrpSpPr>
          <p:cNvPr id="160" name="line" descr="Line graphic"/>
          <p:cNvGrpSpPr/>
          <p:nvPr/>
        </p:nvGrpSpPr>
        <p:grpSpPr bwMode="invGray">
          <a:xfrm>
            <a:off x="1522413" y="1514475"/>
            <a:ext cx="10569575" cy="64008"/>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Text Placeholder 2"/>
          <p:cNvSpPr>
            <a:spLocks noGrp="1"/>
          </p:cNvSpPr>
          <p:nvPr>
            <p:ph type="body" idx="1"/>
          </p:nvPr>
        </p:nvSpPr>
        <p:spPr>
          <a:xfrm>
            <a:off x="1522413"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2413" y="2819399"/>
            <a:ext cx="4416552" cy="3352801"/>
          </a:xfrm>
        </p:spPr>
        <p:txBody>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0"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49860" y="2819399"/>
            <a:ext cx="4416552" cy="3352801"/>
          </a:xfrm>
        </p:spPr>
        <p:txBody>
          <a:bodyPr/>
          <a:lstStyle>
            <a:lvl1pPr>
              <a:defRPr sz="2400"/>
            </a:lvl1pPr>
            <a:lvl2pPr>
              <a:defRPr sz="2000"/>
            </a:lvl2pPr>
            <a:lvl3pPr>
              <a:defRPr sz="1800"/>
            </a:lvl3pPr>
            <a:lvl4pPr>
              <a:defRPr sz="1600"/>
            </a:lvl4pPr>
            <a:lvl5pPr marL="1956816">
              <a:defRPr sz="1600"/>
            </a:lvl5pPr>
            <a:lvl6pPr marL="1956816">
              <a:defRPr sz="1600"/>
            </a:lvl6pPr>
            <a:lvl7pPr marL="1956816">
              <a:defRPr sz="1600"/>
            </a:lvl7pPr>
            <a:lvl8pPr marL="1956816">
              <a:defRPr sz="1600"/>
            </a:lvl8pPr>
            <a:lvl9pPr marL="1956816">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9AFE8FB1-0A7A-443E-AAF7-31D4FA1AA312}" type="datetimeFigureOut">
              <a:rPr lang="en-US"/>
              <a:t>9/14/2026</a:t>
            </a:fld>
            <a:endParaRPr/>
          </a:p>
        </p:txBody>
      </p:sp>
      <p:sp>
        <p:nvSpPr>
          <p:cNvPr id="9" name="Slide Number Placeholder 8"/>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156" name="line" descr="Line graphic"/>
          <p:cNvGrpSpPr/>
          <p:nvPr/>
        </p:nvGrpSpPr>
        <p:grpSpPr bwMode="invGray">
          <a:xfrm>
            <a:off x="1522413" y="1514475"/>
            <a:ext cx="10569575" cy="64008"/>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9AFE8FB1-0A7A-443E-AAF7-31D4FA1AA312}" type="datetimeFigureOut">
              <a:rPr lang="en-US"/>
              <a:t>9/14/2026</a:t>
            </a:fld>
            <a:endParaRPr/>
          </a:p>
        </p:txBody>
      </p:sp>
      <p:sp>
        <p:nvSpPr>
          <p:cNvPr id="5" name="Slide Number Placeholder 4"/>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9AFE8FB1-0A7A-443E-AAF7-31D4FA1AA312}" type="datetimeFigureOut">
              <a:rPr lang="en-US"/>
              <a:t>9/14/2026</a:t>
            </a:fld>
            <a:endParaRPr/>
          </a:p>
        </p:txBody>
      </p:sp>
      <p:sp>
        <p:nvSpPr>
          <p:cNvPr id="4" name="Slide Number Placeholder 3"/>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
        <p:nvSpPr>
          <p:cNvPr id="4" name="Text Placeholder 3"/>
          <p:cNvSpPr>
            <a:spLocks noGrp="1"/>
          </p:cNvSpPr>
          <p:nvPr>
            <p:ph type="body" sz="half" idx="2"/>
          </p:nvPr>
        </p:nvSpPr>
        <p:spPr>
          <a:xfrm>
            <a:off x="1522413" y="3429000"/>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Content Placeholder 2"/>
          <p:cNvSpPr>
            <a:spLocks noGrp="1"/>
          </p:cNvSpPr>
          <p:nvPr>
            <p:ph idx="1"/>
          </p:nvPr>
        </p:nvSpPr>
        <p:spPr>
          <a:xfrm>
            <a:off x="4710022" y="1905000"/>
            <a:ext cx="5669280" cy="4038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grpSp>
        <p:nvGrpSpPr>
          <p:cNvPr id="615" name="frame" descr="Box graphic"/>
          <p:cNvGrpSpPr/>
          <p:nvPr/>
        </p:nvGrpSpPr>
        <p:grpSpPr bwMode="invGray">
          <a:xfrm>
            <a:off x="4417839" y="1630821"/>
            <a:ext cx="6291028" cy="4575885"/>
            <a:chOff x="4417839" y="1630821"/>
            <a:chExt cx="6291028" cy="4575885"/>
          </a:xfrm>
        </p:grpSpPr>
        <p:grpSp>
          <p:nvGrpSpPr>
            <p:cNvPr id="616" name="Group 615"/>
            <p:cNvGrpSpPr/>
            <p:nvPr/>
          </p:nvGrpSpPr>
          <p:grpSpPr bwMode="invGray">
            <a:xfrm>
              <a:off x="5414491" y="1630821"/>
              <a:ext cx="5294376" cy="4114800"/>
              <a:chOff x="3310555" y="716546"/>
              <a:chExt cx="5294376" cy="4114800"/>
            </a:xfrm>
          </p:grpSpPr>
          <p:grpSp>
            <p:nvGrpSpPr>
              <p:cNvPr id="768"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9"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7" name="Group 616"/>
            <p:cNvGrpSpPr/>
            <p:nvPr/>
          </p:nvGrpSpPr>
          <p:grpSpPr bwMode="invGray">
            <a:xfrm rot="10800000">
              <a:off x="4417839" y="2091906"/>
              <a:ext cx="5294376" cy="4114800"/>
              <a:chOff x="3310555" y="716546"/>
              <a:chExt cx="5294376" cy="4114800"/>
            </a:xfrm>
          </p:grpSpPr>
          <p:grpSp>
            <p:nvGrpSpPr>
              <p:cNvPr id="618"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9"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9/14/2026</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745838" y="1884311"/>
            <a:ext cx="5669280" cy="4041648"/>
          </a:xfrm>
          <a:solidFill>
            <a:schemeClr val="bg1"/>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grpSp>
        <p:nvGrpSpPr>
          <p:cNvPr id="614" name="frame" descr="Box graphic"/>
          <p:cNvGrpSpPr/>
          <p:nvPr/>
        </p:nvGrpSpPr>
        <p:grpSpPr bwMode="invGray">
          <a:xfrm flipH="1">
            <a:off x="1447500" y="1630821"/>
            <a:ext cx="6291028" cy="4575885"/>
            <a:chOff x="4417839" y="1630821"/>
            <a:chExt cx="6291028" cy="4575885"/>
          </a:xfrm>
        </p:grpSpPr>
        <p:grpSp>
          <p:nvGrpSpPr>
            <p:cNvPr id="615" name="Group 614"/>
            <p:cNvGrpSpPr/>
            <p:nvPr/>
          </p:nvGrpSpPr>
          <p:grpSpPr bwMode="invGray">
            <a:xfrm>
              <a:off x="5414491" y="1630821"/>
              <a:ext cx="5294376" cy="4114800"/>
              <a:chOff x="3310555" y="716546"/>
              <a:chExt cx="5294376" cy="4114800"/>
            </a:xfrm>
          </p:grpSpPr>
          <p:grpSp>
            <p:nvGrpSpPr>
              <p:cNvPr id="767"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8"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6" name="Group 615"/>
            <p:cNvGrpSpPr/>
            <p:nvPr/>
          </p:nvGrpSpPr>
          <p:grpSpPr bwMode="invGray">
            <a:xfrm rot="10800000">
              <a:off x="4417839" y="2091906"/>
              <a:ext cx="5294376" cy="4114800"/>
              <a:chOff x="3310555" y="716546"/>
              <a:chExt cx="5294376" cy="4114800"/>
            </a:xfrm>
          </p:grpSpPr>
          <p:grpSp>
            <p:nvGrpSpPr>
              <p:cNvPr id="617"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8"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4" name="Text Placeholder 3"/>
          <p:cNvSpPr>
            <a:spLocks noGrp="1"/>
          </p:cNvSpPr>
          <p:nvPr>
            <p:ph type="body" sz="half" idx="2"/>
          </p:nvPr>
        </p:nvSpPr>
        <p:spPr>
          <a:xfrm>
            <a:off x="7905959" y="3411748"/>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9/14/2026</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grpSp>
        <p:nvGrpSpPr>
          <p:cNvPr id="7" name="line" descr="Line graphic"/>
          <p:cNvGrpSpPr/>
          <p:nvPr/>
        </p:nvGrpSpPr>
        <p:grpSpPr bwMode="invGray">
          <a:xfrm>
            <a:off x="1522413" y="1514475"/>
            <a:ext cx="10569575" cy="64008"/>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p:nvPr>
        </p:nvSpPr>
        <p:spPr/>
        <p:txBody>
          <a:bodyPr vert="eaVert"/>
          <a:lstStyle>
            <a:lvl5pPr>
              <a:defRPr/>
            </a:lvl5pPr>
            <a:lvl6pPr marL="1956816">
              <a:defRPr/>
            </a:lvl6pPr>
            <a:lvl7pPr marL="1956816">
              <a:defRPr/>
            </a:lvl7pPr>
            <a:lvl8pPr marL="1956816">
              <a:defRPr/>
            </a:lvl8pPr>
            <a:lvl9pPr marL="1956816">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9/14/2026</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61612" y="274639"/>
            <a:ext cx="1371600" cy="5901747"/>
          </a:xfrm>
        </p:spPr>
        <p:txBody>
          <a:bodyPr vert="eaVert"/>
          <a:lstStyle/>
          <a:p>
            <a:r>
              <a:rPr lang="en-US"/>
              <a:t>Click to edit Master title style</a:t>
            </a:r>
            <a:endParaRPr/>
          </a:p>
        </p:txBody>
      </p:sp>
      <p:grpSp>
        <p:nvGrpSpPr>
          <p:cNvPr id="7" name="line" descr="Line graphic"/>
          <p:cNvGrpSpPr/>
          <p:nvPr/>
        </p:nvGrpSpPr>
        <p:grpSpPr bwMode="invGray">
          <a:xfrm rot="5400000">
            <a:off x="6864412" y="3472598"/>
            <a:ext cx="6492240" cy="64008"/>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hasCustomPrompt="1"/>
          </p:nvPr>
        </p:nvSpPr>
        <p:spPr>
          <a:xfrm>
            <a:off x="608012" y="277813"/>
            <a:ext cx="9144001" cy="5898573"/>
          </a:xfrm>
        </p:spPr>
        <p:txBody>
          <a:bodyPr vert="eaVert"/>
          <a:lstStyle>
            <a:lvl5pPr>
              <a:defRPr/>
            </a:lvl5pPr>
            <a:lvl6pPr marL="1261872" indent="0">
              <a:buNone/>
              <a:defRPr/>
            </a:lvl6pPr>
            <a:lvl7pPr>
              <a:defRPr/>
            </a:lvl7pPr>
            <a:lvl8pPr>
              <a:defRPr baseline="0"/>
            </a:lvl8pPr>
            <a:lvl9pPr>
              <a:defRPr baseline="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endParaRPr lang="en-US"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9/14/2026</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9AFE8FB1-0A7A-443E-AAF7-31D4FA1AA312}" type="datetimeFigureOut">
              <a:rPr lang="en-US" smtClean="0"/>
              <a:pPr/>
              <a:t>9/14/2026</a:t>
            </a:fld>
            <a:endParaRPr lang="en-US" dirty="0"/>
          </a:p>
        </p:txBody>
      </p:sp>
      <p:sp>
        <p:nvSpPr>
          <p:cNvPr id="6" name="Slide Number Placehold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25BA54BD-C84D-46CE-8B72-31BFB26ABA43}" type="slidenum">
              <a:rPr lang="en-US" smtClean="0"/>
              <a:pPr/>
              <a:t>‹#›</a:t>
            </a:fld>
            <a:endParaRPr lang="en-US"/>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info@dormansland.surrey.sch.uk"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betimugitzen.blogspot.com/"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9756" y="624762"/>
            <a:ext cx="10873208" cy="5180502"/>
          </a:xfrm>
        </p:spPr>
        <p:txBody>
          <a:bodyPr/>
          <a:lstStyle/>
          <a:p>
            <a:r>
              <a:rPr lang="en-US" sz="7200" dirty="0">
                <a:solidFill>
                  <a:srgbClr val="FFFF00"/>
                </a:solidFill>
                <a:latin typeface="Comic Sans MS" panose="030F0702030302020204" pitchFamily="66" charset="0"/>
              </a:rPr>
              <a:t>Good Morning </a:t>
            </a:r>
            <a:r>
              <a:rPr lang="en-US" sz="7200" dirty="0">
                <a:latin typeface="Comic Sans MS" panose="030F0702030302020204" pitchFamily="66" charset="0"/>
              </a:rPr>
              <a:t/>
            </a:r>
            <a:br>
              <a:rPr lang="en-US" sz="7200" dirty="0">
                <a:latin typeface="Comic Sans MS" panose="030F0702030302020204" pitchFamily="66" charset="0"/>
              </a:rPr>
            </a:br>
            <a:r>
              <a:rPr lang="en-US" sz="3600" dirty="0">
                <a:latin typeface="Comic Sans MS" panose="030F0702030302020204" pitchFamily="66" charset="0"/>
              </a:rPr>
              <a:t/>
            </a:r>
            <a:br>
              <a:rPr lang="en-US" sz="3600" dirty="0">
                <a:latin typeface="Comic Sans MS" panose="030F0702030302020204" pitchFamily="66" charset="0"/>
              </a:rPr>
            </a:br>
            <a:r>
              <a:rPr lang="en-US" sz="3600" dirty="0">
                <a:latin typeface="Comic Sans MS" panose="030F0702030302020204" pitchFamily="66" charset="0"/>
              </a:rPr>
              <a:t/>
            </a:r>
            <a:br>
              <a:rPr lang="en-US" sz="3600" dirty="0">
                <a:latin typeface="Comic Sans MS" panose="030F0702030302020204" pitchFamily="66" charset="0"/>
              </a:rPr>
            </a:br>
            <a:r>
              <a:rPr lang="en-US" sz="3600" dirty="0">
                <a:latin typeface="Comic Sans MS" panose="030F0702030302020204" pitchFamily="66" charset="0"/>
              </a:rPr>
              <a:t>Welcome to Year 1 Meet the Teacher</a:t>
            </a:r>
          </a:p>
        </p:txBody>
      </p:sp>
      <p:sp>
        <p:nvSpPr>
          <p:cNvPr id="7" name="AutoShape 2" descr="Image result for sweets">
            <a:extLst>
              <a:ext uri="{FF2B5EF4-FFF2-40B4-BE49-F238E27FC236}">
                <a16:creationId xmlns:a16="http://schemas.microsoft.com/office/drawing/2014/main" xmlns="" id="{1DFB93FF-8C6E-4C99-9FCE-6023B27CD4A3}"/>
              </a:ext>
            </a:extLst>
          </p:cNvPr>
          <p:cNvSpPr>
            <a:spLocks noChangeAspect="1" noChangeArrowheads="1"/>
          </p:cNvSpPr>
          <p:nvPr/>
        </p:nvSpPr>
        <p:spPr bwMode="auto">
          <a:xfrm>
            <a:off x="4899025" y="2533650"/>
            <a:ext cx="2390775" cy="1790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xmlns="" id="{FF7F619E-AEC2-4AA6-96B8-D4EC255AB357}"/>
              </a:ext>
            </a:extLst>
          </p:cNvPr>
          <p:cNvPicPr>
            <a:picLocks noChangeAspect="1"/>
          </p:cNvPicPr>
          <p:nvPr/>
        </p:nvPicPr>
        <p:blipFill>
          <a:blip r:embed="rId3"/>
          <a:stretch>
            <a:fillRect/>
          </a:stretch>
        </p:blipFill>
        <p:spPr>
          <a:xfrm>
            <a:off x="7534572" y="624762"/>
            <a:ext cx="4200578" cy="2804238"/>
          </a:xfrm>
          <a:prstGeom prst="rect">
            <a:avLst/>
          </a:prstGeom>
        </p:spPr>
      </p:pic>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D2F2BC-D834-4B9E-8A0E-6348D1FEE7FB}"/>
              </a:ext>
            </a:extLst>
          </p:cNvPr>
          <p:cNvSpPr>
            <a:spLocks noGrp="1"/>
          </p:cNvSpPr>
          <p:nvPr>
            <p:ph type="title"/>
          </p:nvPr>
        </p:nvSpPr>
        <p:spPr/>
        <p:txBody>
          <a:bodyPr>
            <a:normAutofit/>
          </a:bodyPr>
          <a:lstStyle/>
          <a:p>
            <a:r>
              <a:rPr lang="en-GB" sz="4000" dirty="0">
                <a:latin typeface="Comic Sans MS" panose="030F0702030302020204" pitchFamily="66" charset="0"/>
              </a:rPr>
              <a:t>Adults  in Opal Class</a:t>
            </a:r>
          </a:p>
        </p:txBody>
      </p:sp>
      <p:sp>
        <p:nvSpPr>
          <p:cNvPr id="3" name="TextBox 2">
            <a:extLst>
              <a:ext uri="{FF2B5EF4-FFF2-40B4-BE49-F238E27FC236}">
                <a16:creationId xmlns:a16="http://schemas.microsoft.com/office/drawing/2014/main" xmlns="" id="{0126001B-9433-4FB5-ACC8-71ABECAE08C4}"/>
              </a:ext>
            </a:extLst>
          </p:cNvPr>
          <p:cNvSpPr txBox="1"/>
          <p:nvPr/>
        </p:nvSpPr>
        <p:spPr>
          <a:xfrm>
            <a:off x="333772" y="2204864"/>
            <a:ext cx="11377264" cy="41919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pPr>
            <a:r>
              <a:rPr lang="en-GB" sz="2400" dirty="0">
                <a:solidFill>
                  <a:srgbClr val="FF66FF"/>
                </a:solidFill>
                <a:latin typeface="Comic Sans MS" panose="030F0702030302020204" pitchFamily="66" charset="0"/>
                <a:cs typeface="Segoe UI"/>
              </a:rPr>
              <a:t>Mrs. Wadey: Class Teacher (Monday and Tuesday)</a:t>
            </a:r>
            <a:endParaRPr lang="en-US" sz="2400" dirty="0">
              <a:latin typeface="Comic Sans MS" panose="030F0702030302020204" pitchFamily="66" charset="0"/>
              <a:cs typeface="Segoe UI"/>
            </a:endParaRPr>
          </a:p>
          <a:p>
            <a:r>
              <a:rPr lang="en-GB" sz="2400" dirty="0">
                <a:solidFill>
                  <a:srgbClr val="FF66FF"/>
                </a:solidFill>
                <a:latin typeface="Comic Sans MS" panose="030F0702030302020204" pitchFamily="66" charset="0"/>
                <a:ea typeface="+mn-lt"/>
                <a:cs typeface="+mn-lt"/>
              </a:rPr>
              <a:t>Miss Burton: Class Teacher (Wednesday, Thursday and Friday)</a:t>
            </a:r>
          </a:p>
          <a:p>
            <a:endParaRPr lang="en-GB" sz="2400" dirty="0">
              <a:latin typeface="Comic Sans MS" panose="030F0702030302020204" pitchFamily="66" charset="0"/>
            </a:endParaRPr>
          </a:p>
          <a:p>
            <a:r>
              <a:rPr lang="en-GB" sz="2400" dirty="0">
                <a:solidFill>
                  <a:schemeClr val="accent1">
                    <a:lumMod val="75000"/>
                  </a:schemeClr>
                </a:solidFill>
                <a:latin typeface="Comic Sans MS" panose="030F0702030302020204" pitchFamily="66" charset="0"/>
                <a:ea typeface="+mn-lt"/>
                <a:cs typeface="+mn-lt"/>
              </a:rPr>
              <a:t>Mrs. </a:t>
            </a:r>
            <a:r>
              <a:rPr lang="en-GB" sz="2400" dirty="0" err="1">
                <a:solidFill>
                  <a:schemeClr val="accent1">
                    <a:lumMod val="75000"/>
                  </a:schemeClr>
                </a:solidFill>
                <a:latin typeface="Comic Sans MS" panose="030F0702030302020204" pitchFamily="66" charset="0"/>
                <a:ea typeface="+mn-lt"/>
                <a:cs typeface="+mn-lt"/>
              </a:rPr>
              <a:t>Luque</a:t>
            </a:r>
            <a:r>
              <a:rPr lang="en-GB" sz="2400" dirty="0">
                <a:solidFill>
                  <a:schemeClr val="accent1">
                    <a:lumMod val="75000"/>
                  </a:schemeClr>
                </a:solidFill>
                <a:latin typeface="Comic Sans MS" panose="030F0702030302020204" pitchFamily="66" charset="0"/>
                <a:ea typeface="+mn-lt"/>
                <a:cs typeface="+mn-lt"/>
              </a:rPr>
              <a:t>: </a:t>
            </a:r>
            <a:r>
              <a:rPr lang="en-GB" sz="2400" dirty="0" err="1">
                <a:solidFill>
                  <a:schemeClr val="accent1">
                    <a:lumMod val="75000"/>
                  </a:schemeClr>
                </a:solidFill>
                <a:latin typeface="Comic Sans MS" panose="030F0702030302020204" pitchFamily="66" charset="0"/>
                <a:ea typeface="+mn-lt"/>
                <a:cs typeface="+mn-lt"/>
              </a:rPr>
              <a:t>H.L.Teaching</a:t>
            </a:r>
            <a:r>
              <a:rPr lang="en-GB" sz="2400" dirty="0">
                <a:solidFill>
                  <a:schemeClr val="accent1">
                    <a:lumMod val="75000"/>
                  </a:schemeClr>
                </a:solidFill>
                <a:latin typeface="Comic Sans MS" panose="030F0702030302020204" pitchFamily="66" charset="0"/>
                <a:ea typeface="+mn-lt"/>
                <a:cs typeface="+mn-lt"/>
              </a:rPr>
              <a:t> Assistant (Monday- Friday mornings)</a:t>
            </a:r>
          </a:p>
          <a:p>
            <a:pPr>
              <a:lnSpc>
                <a:spcPct val="90000"/>
              </a:lnSpc>
            </a:pPr>
            <a:r>
              <a:rPr lang="en-GB" sz="2400" dirty="0">
                <a:solidFill>
                  <a:srgbClr val="00B0F0"/>
                </a:solidFill>
                <a:latin typeface="Comic Sans MS" panose="030F0702030302020204" pitchFamily="66" charset="0"/>
                <a:ea typeface="+mn-lt"/>
                <a:cs typeface="+mn-lt"/>
              </a:rPr>
              <a:t>Mrs. Franklin: Teaching Assistant (Monday, Tuesday and Wednesday mornings)</a:t>
            </a:r>
          </a:p>
          <a:p>
            <a:pPr>
              <a:lnSpc>
                <a:spcPct val="90000"/>
              </a:lnSpc>
            </a:pPr>
            <a:r>
              <a:rPr lang="en-GB" sz="2400" dirty="0">
                <a:solidFill>
                  <a:srgbClr val="00B0F0"/>
                </a:solidFill>
                <a:latin typeface="Comic Sans MS" panose="030F0702030302020204" pitchFamily="66" charset="0"/>
                <a:ea typeface="+mn-lt"/>
                <a:cs typeface="+mn-lt"/>
              </a:rPr>
              <a:t>Mrs. Larkin ( All day Thursday and Friday)</a:t>
            </a:r>
          </a:p>
          <a:p>
            <a:pPr>
              <a:lnSpc>
                <a:spcPct val="90000"/>
              </a:lnSpc>
            </a:pPr>
            <a:r>
              <a:rPr lang="en-GB" sz="2400" dirty="0">
                <a:solidFill>
                  <a:srgbClr val="FFC000"/>
                </a:solidFill>
                <a:latin typeface="Comic Sans MS" panose="030F0702030302020204" pitchFamily="66" charset="0"/>
                <a:ea typeface="+mn-lt"/>
                <a:cs typeface="+mn-lt"/>
              </a:rPr>
              <a:t>Mrs. </a:t>
            </a:r>
            <a:r>
              <a:rPr lang="en-GB" sz="2400" dirty="0" err="1">
                <a:solidFill>
                  <a:srgbClr val="FFC000"/>
                </a:solidFill>
                <a:latin typeface="Comic Sans MS" panose="030F0702030302020204" pitchFamily="66" charset="0"/>
                <a:ea typeface="+mn-lt"/>
                <a:cs typeface="+mn-lt"/>
              </a:rPr>
              <a:t>Pexton</a:t>
            </a:r>
            <a:r>
              <a:rPr lang="en-GB" sz="2400" dirty="0">
                <a:solidFill>
                  <a:srgbClr val="FFC000"/>
                </a:solidFill>
                <a:latin typeface="Comic Sans MS" panose="030F0702030302020204" pitchFamily="66" charset="0"/>
                <a:ea typeface="+mn-lt"/>
                <a:cs typeface="+mn-lt"/>
              </a:rPr>
              <a:t> :</a:t>
            </a:r>
            <a:r>
              <a:rPr lang="en-GB" sz="2400" dirty="0">
                <a:solidFill>
                  <a:srgbClr val="FFC000"/>
                </a:solidFill>
                <a:latin typeface="Comic Sans MS" panose="030F0702030302020204" pitchFamily="66" charset="0"/>
                <a:cs typeface="Segoe UI"/>
              </a:rPr>
              <a:t>Teaching Assistant (Monday, Tuesday, Wednesday and Friday afternoons)</a:t>
            </a:r>
            <a:endParaRPr lang="en-US" sz="2400" dirty="0">
              <a:latin typeface="Comic Sans MS" panose="030F0702030302020204" pitchFamily="66" charset="0"/>
              <a:cs typeface="Segoe UI"/>
            </a:endParaRPr>
          </a:p>
          <a:p>
            <a:pPr>
              <a:lnSpc>
                <a:spcPct val="90000"/>
              </a:lnSpc>
            </a:pPr>
            <a:r>
              <a:rPr lang="en-GB" sz="2400" dirty="0">
                <a:solidFill>
                  <a:srgbClr val="FFC000"/>
                </a:solidFill>
                <a:latin typeface="Comic Sans MS" panose="030F0702030302020204" pitchFamily="66" charset="0"/>
                <a:cs typeface="Segoe UI"/>
              </a:rPr>
              <a:t>Mrs. Rees (Monday, Tuesday and Wednesday afternoons</a:t>
            </a:r>
            <a:r>
              <a:rPr lang="en-GB" sz="2400" dirty="0" smtClean="0">
                <a:solidFill>
                  <a:srgbClr val="FFC000"/>
                </a:solidFill>
                <a:latin typeface="Comic Sans MS" panose="030F0702030302020204" pitchFamily="66" charset="0"/>
                <a:cs typeface="Segoe UI"/>
              </a:rPr>
              <a:t>)</a:t>
            </a:r>
          </a:p>
          <a:p>
            <a:pPr>
              <a:lnSpc>
                <a:spcPct val="90000"/>
              </a:lnSpc>
            </a:pPr>
            <a:r>
              <a:rPr lang="en-GB" sz="2400" dirty="0" smtClean="0">
                <a:solidFill>
                  <a:srgbClr val="FFC000"/>
                </a:solidFill>
                <a:latin typeface="Comic Sans MS" panose="030F0702030302020204" pitchFamily="66" charset="0"/>
                <a:cs typeface="Segoe UI"/>
              </a:rPr>
              <a:t>Ms Cross: H.L. Teaching Assistant for class cover</a:t>
            </a:r>
            <a:endParaRPr lang="en-US" sz="2400" dirty="0">
              <a:latin typeface="Comic Sans MS" panose="030F0702030302020204" pitchFamily="66" charset="0"/>
              <a:cs typeface="Segoe UI"/>
            </a:endParaRPr>
          </a:p>
          <a:p>
            <a:pPr>
              <a:lnSpc>
                <a:spcPct val="90000"/>
              </a:lnSpc>
            </a:pPr>
            <a:r>
              <a:rPr lang="en-GB" sz="2400" dirty="0">
                <a:solidFill>
                  <a:srgbClr val="FFC000"/>
                </a:solidFill>
                <a:latin typeface="Comic Sans MS" panose="030F0702030302020204" pitchFamily="66" charset="0"/>
                <a:cs typeface="Segoe UI"/>
              </a:rPr>
              <a:t>Mrs. O’Riordan: Teaching Assistant (Thursday afternoon)</a:t>
            </a:r>
          </a:p>
          <a:p>
            <a:pPr>
              <a:lnSpc>
                <a:spcPct val="90000"/>
              </a:lnSpc>
            </a:pPr>
            <a:endParaRPr lang="en-US" sz="2400" dirty="0">
              <a:solidFill>
                <a:srgbClr val="FFFF00"/>
              </a:solidFill>
              <a:latin typeface="Comic Sans MS" panose="030F0702030302020204" pitchFamily="66" charset="0"/>
              <a:cs typeface="Segoe UI"/>
            </a:endParaRPr>
          </a:p>
        </p:txBody>
      </p:sp>
    </p:spTree>
    <p:extLst>
      <p:ext uri="{BB962C8B-B14F-4D97-AF65-F5344CB8AC3E}">
        <p14:creationId xmlns:p14="http://schemas.microsoft.com/office/powerpoint/2010/main" val="4129203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latin typeface="Comic Sans MS" panose="030F0702030302020204" pitchFamily="66" charset="0"/>
              </a:rPr>
              <a:t>Communication</a:t>
            </a:r>
          </a:p>
        </p:txBody>
      </p:sp>
      <p:sp>
        <p:nvSpPr>
          <p:cNvPr id="3" name="Content Placeholder 2"/>
          <p:cNvSpPr>
            <a:spLocks noGrp="1"/>
          </p:cNvSpPr>
          <p:nvPr>
            <p:ph idx="1"/>
          </p:nvPr>
        </p:nvSpPr>
        <p:spPr>
          <a:xfrm>
            <a:off x="1522414" y="1905000"/>
            <a:ext cx="9468542" cy="3540224"/>
          </a:xfrm>
        </p:spPr>
        <p:txBody>
          <a:bodyPr>
            <a:noAutofit/>
          </a:bodyPr>
          <a:lstStyle/>
          <a:p>
            <a:pPr marL="0" indent="0">
              <a:buNone/>
            </a:pPr>
            <a:r>
              <a:rPr lang="en-GB" sz="2800" dirty="0">
                <a:latin typeface="Comic Sans MS" panose="030F0702030302020204" pitchFamily="66" charset="0"/>
              </a:rPr>
              <a:t>Reading diaries are checked daily so this is the best way of communicating with the teacher or you can email the office, this will get forwarded on </a:t>
            </a:r>
            <a:r>
              <a:rPr lang="en-GB" sz="2800" dirty="0" smtClean="0">
                <a:latin typeface="Comic Sans MS" panose="030F0702030302020204" pitchFamily="66" charset="0"/>
              </a:rPr>
              <a:t>and </a:t>
            </a:r>
            <a:r>
              <a:rPr lang="en-GB" sz="2800" dirty="0">
                <a:latin typeface="Comic Sans MS" panose="030F0702030302020204" pitchFamily="66" charset="0"/>
              </a:rPr>
              <a:t>we will then get in touch with you at the earliest opportunity. </a:t>
            </a:r>
          </a:p>
          <a:p>
            <a:pPr marL="0" indent="0">
              <a:buNone/>
            </a:pPr>
            <a:r>
              <a:rPr lang="en-GB" sz="2800" dirty="0">
                <a:latin typeface="Comic Sans MS" panose="030F0702030302020204" pitchFamily="66" charset="0"/>
              </a:rPr>
              <a:t>  </a:t>
            </a:r>
            <a:r>
              <a:rPr lang="en-GB" sz="2800" dirty="0">
                <a:latin typeface="Comic Sans MS" panose="030F0702030302020204" pitchFamily="66" charset="0"/>
                <a:hlinkClick r:id="rId2"/>
              </a:rPr>
              <a:t>info@dormansland.surrey.sch.uk</a:t>
            </a:r>
            <a:r>
              <a:rPr lang="en-GB" sz="2800" dirty="0">
                <a:latin typeface="Comic Sans MS" panose="030F0702030302020204" pitchFamily="66" charset="0"/>
              </a:rPr>
              <a:t>  </a:t>
            </a:r>
          </a:p>
          <a:p>
            <a:pPr marL="0" indent="0">
              <a:buNone/>
            </a:pPr>
            <a:r>
              <a:rPr lang="en-GB" sz="2800" dirty="0">
                <a:latin typeface="Comic Sans MS" panose="030F0702030302020204" pitchFamily="66" charset="0"/>
              </a:rPr>
              <a:t>We are always available on the playground at the end of the school day once the class has been dismissed. </a:t>
            </a:r>
          </a:p>
        </p:txBody>
      </p:sp>
    </p:spTree>
    <p:extLst>
      <p:ext uri="{BB962C8B-B14F-4D97-AF65-F5344CB8AC3E}">
        <p14:creationId xmlns:p14="http://schemas.microsoft.com/office/powerpoint/2010/main" val="2201050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80C37B-58CA-451D-B261-6C316BA945AF}"/>
              </a:ext>
            </a:extLst>
          </p:cNvPr>
          <p:cNvSpPr>
            <a:spLocks noGrp="1"/>
          </p:cNvSpPr>
          <p:nvPr>
            <p:ph type="title"/>
          </p:nvPr>
        </p:nvSpPr>
        <p:spPr/>
        <p:txBody>
          <a:bodyPr>
            <a:normAutofit/>
          </a:bodyPr>
          <a:lstStyle/>
          <a:p>
            <a:r>
              <a:rPr lang="en-GB" sz="4000" dirty="0">
                <a:latin typeface="Comic Sans MS" panose="030F0702030302020204" pitchFamily="66" charset="0"/>
              </a:rPr>
              <a:t>A typical day in Opal Class  </a:t>
            </a:r>
          </a:p>
        </p:txBody>
      </p:sp>
      <p:sp>
        <p:nvSpPr>
          <p:cNvPr id="3" name="TextBox 2">
            <a:extLst>
              <a:ext uri="{FF2B5EF4-FFF2-40B4-BE49-F238E27FC236}">
                <a16:creationId xmlns:a16="http://schemas.microsoft.com/office/drawing/2014/main" xmlns="" id="{AC1E4C47-B243-41E9-A781-60FC2DF31A84}"/>
              </a:ext>
            </a:extLst>
          </p:cNvPr>
          <p:cNvSpPr txBox="1"/>
          <p:nvPr/>
        </p:nvSpPr>
        <p:spPr>
          <a:xfrm>
            <a:off x="4722812" y="3200400"/>
            <a:ext cx="2743200" cy="4247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90000"/>
              </a:lnSpc>
            </a:pPr>
            <a:endParaRPr lang="en-US" sz="2400" dirty="0"/>
          </a:p>
        </p:txBody>
      </p:sp>
      <p:sp>
        <p:nvSpPr>
          <p:cNvPr id="6" name="TextBox 5">
            <a:extLst>
              <a:ext uri="{FF2B5EF4-FFF2-40B4-BE49-F238E27FC236}">
                <a16:creationId xmlns:a16="http://schemas.microsoft.com/office/drawing/2014/main" xmlns="" id="{EE05F35C-B9D4-49C7-9818-ED590CBD969D}"/>
              </a:ext>
            </a:extLst>
          </p:cNvPr>
          <p:cNvSpPr txBox="1"/>
          <p:nvPr/>
        </p:nvSpPr>
        <p:spPr>
          <a:xfrm>
            <a:off x="333772" y="1628800"/>
            <a:ext cx="4968552" cy="55547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pPr>
            <a:r>
              <a:rPr lang="en-GB" sz="2400" dirty="0">
                <a:latin typeface="Comic Sans MS" panose="030F0702030302020204" pitchFamily="66" charset="0"/>
                <a:cs typeface="Segoe UI"/>
              </a:rPr>
              <a:t>AM</a:t>
            </a:r>
          </a:p>
          <a:p>
            <a:pPr>
              <a:lnSpc>
                <a:spcPct val="90000"/>
              </a:lnSpc>
            </a:pPr>
            <a:r>
              <a:rPr lang="en-GB" sz="2400" dirty="0">
                <a:latin typeface="Comic Sans MS" panose="030F0702030302020204" pitchFamily="66" charset="0"/>
                <a:cs typeface="Segoe UI"/>
              </a:rPr>
              <a:t>Early learning and register </a:t>
            </a:r>
            <a:r>
              <a:rPr lang="en-US" sz="2400" dirty="0">
                <a:latin typeface="Comic Sans MS" panose="030F0702030302020204" pitchFamily="66" charset="0"/>
                <a:cs typeface="Segoe UI"/>
              </a:rPr>
              <a:t>​</a:t>
            </a:r>
            <a:endParaRPr lang="en-US" sz="2400" dirty="0">
              <a:latin typeface="Comic Sans MS" panose="030F0702030302020204" pitchFamily="66" charset="0"/>
            </a:endParaRPr>
          </a:p>
          <a:p>
            <a:pPr>
              <a:lnSpc>
                <a:spcPct val="90000"/>
              </a:lnSpc>
            </a:pPr>
            <a:r>
              <a:rPr lang="en-GB" sz="2400" dirty="0">
                <a:latin typeface="Comic Sans MS" panose="030F0702030302020204" pitchFamily="66" charset="0"/>
                <a:cs typeface="Segoe UI"/>
              </a:rPr>
              <a:t>​</a:t>
            </a:r>
          </a:p>
          <a:p>
            <a:pPr>
              <a:lnSpc>
                <a:spcPct val="90000"/>
              </a:lnSpc>
            </a:pPr>
            <a:r>
              <a:rPr lang="en-GB" sz="2400" dirty="0">
                <a:solidFill>
                  <a:srgbClr val="FF66FF"/>
                </a:solidFill>
                <a:latin typeface="Comic Sans MS" panose="030F0702030302020204" pitchFamily="66" charset="0"/>
                <a:cs typeface="Segoe UI"/>
              </a:rPr>
              <a:t>Introduce activities for the day </a:t>
            </a:r>
            <a:r>
              <a:rPr lang="en-US" sz="2400" dirty="0">
                <a:latin typeface="Comic Sans MS" panose="030F0702030302020204" pitchFamily="66" charset="0"/>
                <a:cs typeface="Segoe UI"/>
              </a:rPr>
              <a:t>​</a:t>
            </a:r>
          </a:p>
          <a:p>
            <a:pPr>
              <a:lnSpc>
                <a:spcPct val="90000"/>
              </a:lnSpc>
            </a:pPr>
            <a:r>
              <a:rPr lang="en-GB" sz="2400" dirty="0">
                <a:latin typeface="Comic Sans MS" panose="030F0702030302020204" pitchFamily="66" charset="0"/>
                <a:cs typeface="Segoe UI"/>
              </a:rPr>
              <a:t>​</a:t>
            </a:r>
            <a:r>
              <a:rPr lang="en-GB" sz="2400" dirty="0">
                <a:solidFill>
                  <a:srgbClr val="00B0F0"/>
                </a:solidFill>
                <a:latin typeface="Comic Sans MS" panose="030F0702030302020204" pitchFamily="66" charset="0"/>
                <a:cs typeface="Segoe UI"/>
              </a:rPr>
              <a:t>Phonics</a:t>
            </a:r>
          </a:p>
          <a:p>
            <a:pPr>
              <a:lnSpc>
                <a:spcPct val="90000"/>
              </a:lnSpc>
            </a:pPr>
            <a:r>
              <a:rPr lang="en-GB" sz="2400" dirty="0">
                <a:solidFill>
                  <a:srgbClr val="00B0F0"/>
                </a:solidFill>
                <a:latin typeface="Comic Sans MS" panose="030F0702030302020204" pitchFamily="66" charset="0"/>
                <a:cs typeface="Segoe UI"/>
              </a:rPr>
              <a:t>English whole class input </a:t>
            </a:r>
            <a:r>
              <a:rPr lang="en-US" sz="2400" dirty="0">
                <a:latin typeface="Comic Sans MS" panose="030F0702030302020204" pitchFamily="66" charset="0"/>
                <a:cs typeface="Segoe UI"/>
              </a:rPr>
              <a:t>​ or </a:t>
            </a:r>
          </a:p>
          <a:p>
            <a:pPr>
              <a:lnSpc>
                <a:spcPct val="90000"/>
              </a:lnSpc>
            </a:pPr>
            <a:r>
              <a:rPr lang="en-GB" sz="2400" dirty="0">
                <a:latin typeface="Comic Sans MS" panose="030F0702030302020204" pitchFamily="66" charset="0"/>
                <a:cs typeface="Segoe UI"/>
              </a:rPr>
              <a:t>​</a:t>
            </a:r>
            <a:r>
              <a:rPr lang="en-GB" sz="2400" dirty="0">
                <a:solidFill>
                  <a:srgbClr val="92D050"/>
                </a:solidFill>
                <a:latin typeface="Comic Sans MS" panose="030F0702030302020204" pitchFamily="66" charset="0"/>
                <a:ea typeface="+mn-lt"/>
                <a:cs typeface="+mn-lt"/>
              </a:rPr>
              <a:t>Maths whole class input</a:t>
            </a:r>
            <a:r>
              <a:rPr lang="en-US" sz="2400" dirty="0">
                <a:latin typeface="Comic Sans MS" panose="030F0702030302020204" pitchFamily="66" charset="0"/>
                <a:ea typeface="+mn-lt"/>
                <a:cs typeface="+mn-lt"/>
              </a:rPr>
              <a:t> </a:t>
            </a:r>
            <a:endParaRPr lang="en-GB" sz="2400" dirty="0">
              <a:latin typeface="Comic Sans MS" panose="030F0702030302020204" pitchFamily="66" charset="0"/>
              <a:ea typeface="+mn-lt"/>
              <a:cs typeface="+mn-lt"/>
            </a:endParaRPr>
          </a:p>
          <a:p>
            <a:pPr>
              <a:lnSpc>
                <a:spcPct val="90000"/>
              </a:lnSpc>
            </a:pPr>
            <a:r>
              <a:rPr lang="en-GB" sz="2400" dirty="0">
                <a:latin typeface="Comic Sans MS" panose="030F0702030302020204" pitchFamily="66" charset="0"/>
                <a:cs typeface="Segoe UI"/>
              </a:rPr>
              <a:t>Assembly </a:t>
            </a:r>
            <a:r>
              <a:rPr lang="en-US" sz="2400" dirty="0">
                <a:latin typeface="Comic Sans MS" panose="030F0702030302020204" pitchFamily="66" charset="0"/>
                <a:cs typeface="Segoe UI"/>
              </a:rPr>
              <a:t>​</a:t>
            </a:r>
          </a:p>
          <a:p>
            <a:pPr>
              <a:lnSpc>
                <a:spcPct val="90000"/>
              </a:lnSpc>
            </a:pPr>
            <a:r>
              <a:rPr lang="en-GB" sz="2400" dirty="0">
                <a:latin typeface="Comic Sans MS" panose="030F0702030302020204" pitchFamily="66" charset="0"/>
                <a:cs typeface="Segoe UI"/>
              </a:rPr>
              <a:t>​</a:t>
            </a:r>
          </a:p>
          <a:p>
            <a:pPr>
              <a:lnSpc>
                <a:spcPct val="90000"/>
              </a:lnSpc>
            </a:pPr>
            <a:r>
              <a:rPr lang="en-GB" sz="2400" dirty="0">
                <a:latin typeface="Comic Sans MS" panose="030F0702030302020204" pitchFamily="66" charset="0"/>
                <a:cs typeface="Segoe UI"/>
              </a:rPr>
              <a:t>Break time </a:t>
            </a:r>
            <a:r>
              <a:rPr lang="en-US" sz="2400" dirty="0">
                <a:latin typeface="Comic Sans MS" panose="030F0702030302020204" pitchFamily="66" charset="0"/>
                <a:cs typeface="Segoe UI"/>
              </a:rPr>
              <a:t>​</a:t>
            </a:r>
          </a:p>
          <a:p>
            <a:pPr>
              <a:lnSpc>
                <a:spcPct val="90000"/>
              </a:lnSpc>
            </a:pPr>
            <a:r>
              <a:rPr lang="en-GB" sz="2400" dirty="0">
                <a:solidFill>
                  <a:srgbClr val="00B0F0"/>
                </a:solidFill>
                <a:latin typeface="Comic Sans MS" panose="030F0702030302020204" pitchFamily="66" charset="0"/>
                <a:cs typeface="Segoe UI"/>
              </a:rPr>
              <a:t>Short English whole class input </a:t>
            </a:r>
            <a:r>
              <a:rPr lang="en-US" sz="2400" dirty="0">
                <a:latin typeface="Comic Sans MS" panose="030F0702030302020204" pitchFamily="66" charset="0"/>
                <a:cs typeface="Segoe UI"/>
              </a:rPr>
              <a:t>​ or </a:t>
            </a:r>
          </a:p>
          <a:p>
            <a:pPr>
              <a:lnSpc>
                <a:spcPct val="90000"/>
              </a:lnSpc>
            </a:pPr>
            <a:r>
              <a:rPr lang="en-GB" sz="2400" dirty="0">
                <a:latin typeface="Comic Sans MS" panose="030F0702030302020204" pitchFamily="66" charset="0"/>
                <a:cs typeface="Segoe UI"/>
              </a:rPr>
              <a:t>​</a:t>
            </a:r>
            <a:r>
              <a:rPr lang="en-GB" sz="2400" dirty="0">
                <a:solidFill>
                  <a:srgbClr val="92D050"/>
                </a:solidFill>
                <a:latin typeface="Comic Sans MS" panose="030F0702030302020204" pitchFamily="66" charset="0"/>
                <a:ea typeface="+mn-lt"/>
                <a:cs typeface="+mn-lt"/>
              </a:rPr>
              <a:t>Maths whole class input</a:t>
            </a:r>
            <a:r>
              <a:rPr lang="en-US" sz="2400" dirty="0">
                <a:latin typeface="Comic Sans MS" panose="030F0702030302020204" pitchFamily="66" charset="0"/>
                <a:ea typeface="+mn-lt"/>
                <a:cs typeface="+mn-lt"/>
              </a:rPr>
              <a:t> </a:t>
            </a:r>
            <a:endParaRPr lang="en-US" sz="2400" dirty="0">
              <a:latin typeface="Comic Sans MS" panose="030F0702030302020204" pitchFamily="66" charset="0"/>
              <a:cs typeface="Segoe UI"/>
            </a:endParaRPr>
          </a:p>
          <a:p>
            <a:pPr>
              <a:lnSpc>
                <a:spcPct val="90000"/>
              </a:lnSpc>
            </a:pPr>
            <a:r>
              <a:rPr lang="en-GB" sz="2400" dirty="0">
                <a:latin typeface="Comic Sans MS" panose="030F0702030302020204" pitchFamily="66" charset="0"/>
                <a:cs typeface="Segoe UI"/>
              </a:rPr>
              <a:t>​</a:t>
            </a:r>
          </a:p>
          <a:p>
            <a:pPr>
              <a:lnSpc>
                <a:spcPct val="90000"/>
              </a:lnSpc>
            </a:pPr>
            <a:r>
              <a:rPr lang="en-GB" sz="2400" dirty="0">
                <a:latin typeface="Comic Sans MS" panose="030F0702030302020204" pitchFamily="66" charset="0"/>
                <a:cs typeface="Segoe UI"/>
              </a:rPr>
              <a:t>​</a:t>
            </a:r>
            <a:r>
              <a:rPr lang="en-US" sz="2400" dirty="0">
                <a:latin typeface="Comic Sans MS" panose="030F0702030302020204" pitchFamily="66" charset="0"/>
                <a:cs typeface="Segoe UI"/>
              </a:rPr>
              <a:t>​</a:t>
            </a:r>
            <a:r>
              <a:rPr lang="en-GB" sz="2400" dirty="0">
                <a:solidFill>
                  <a:srgbClr val="FF66FF"/>
                </a:solidFill>
                <a:latin typeface="Comic Sans MS" panose="030F0702030302020204" pitchFamily="66" charset="0"/>
                <a:ea typeface="+mn-lt"/>
                <a:cs typeface="+mn-lt"/>
              </a:rPr>
              <a:t>Exploring  activities</a:t>
            </a:r>
            <a:endParaRPr lang="en-GB" sz="2400" dirty="0">
              <a:latin typeface="Comic Sans MS" panose="030F0702030302020204" pitchFamily="66" charset="0"/>
              <a:ea typeface="+mn-lt"/>
              <a:cs typeface="+mn-lt"/>
            </a:endParaRPr>
          </a:p>
          <a:p>
            <a:pPr>
              <a:lnSpc>
                <a:spcPct val="90000"/>
              </a:lnSpc>
            </a:pPr>
            <a:endParaRPr lang="en-GB" sz="2400" dirty="0">
              <a:solidFill>
                <a:srgbClr val="FF66FF"/>
              </a:solidFill>
              <a:latin typeface="Comic Sans MS" panose="030F0702030302020204" pitchFamily="66" charset="0"/>
              <a:ea typeface="+mn-lt"/>
              <a:cs typeface="+mn-lt"/>
            </a:endParaRPr>
          </a:p>
        </p:txBody>
      </p:sp>
      <p:sp>
        <p:nvSpPr>
          <p:cNvPr id="8" name="TextBox 7">
            <a:extLst>
              <a:ext uri="{FF2B5EF4-FFF2-40B4-BE49-F238E27FC236}">
                <a16:creationId xmlns:a16="http://schemas.microsoft.com/office/drawing/2014/main" xmlns="" id="{5CF4537F-A295-4B32-805A-8252A387C6BA}"/>
              </a:ext>
            </a:extLst>
          </p:cNvPr>
          <p:cNvSpPr txBox="1"/>
          <p:nvPr/>
        </p:nvSpPr>
        <p:spPr>
          <a:xfrm>
            <a:off x="6166420" y="1628800"/>
            <a:ext cx="4824536" cy="51669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pPr>
            <a:r>
              <a:rPr lang="en-GB" sz="2400" dirty="0">
                <a:latin typeface="Comic Sans MS" panose="030F0702030302020204" pitchFamily="66" charset="0"/>
                <a:cs typeface="Segoe UI"/>
              </a:rPr>
              <a:t>PM                                                                                              Lunch</a:t>
            </a:r>
            <a:r>
              <a:rPr lang="en-US" sz="2400" dirty="0">
                <a:latin typeface="Comic Sans MS" panose="030F0702030302020204" pitchFamily="66" charset="0"/>
                <a:cs typeface="Segoe UI"/>
              </a:rPr>
              <a:t>​</a:t>
            </a:r>
          </a:p>
          <a:p>
            <a:pPr>
              <a:lnSpc>
                <a:spcPct val="90000"/>
              </a:lnSpc>
            </a:pPr>
            <a:r>
              <a:rPr lang="en-GB" sz="2400" dirty="0">
                <a:latin typeface="Comic Sans MS" panose="030F0702030302020204" pitchFamily="66" charset="0"/>
                <a:cs typeface="Segoe UI"/>
              </a:rPr>
              <a:t>​</a:t>
            </a:r>
          </a:p>
          <a:p>
            <a:pPr>
              <a:lnSpc>
                <a:spcPct val="90000"/>
              </a:lnSpc>
            </a:pPr>
            <a:r>
              <a:rPr lang="en-GB" sz="2400" dirty="0">
                <a:latin typeface="Comic Sans MS" panose="030F0702030302020204" pitchFamily="66" charset="0"/>
                <a:cs typeface="Segoe UI"/>
              </a:rPr>
              <a:t>Register </a:t>
            </a:r>
            <a:r>
              <a:rPr lang="en-US" sz="2400" dirty="0">
                <a:latin typeface="Comic Sans MS" panose="030F0702030302020204" pitchFamily="66" charset="0"/>
                <a:cs typeface="Segoe UI"/>
              </a:rPr>
              <a:t>​</a:t>
            </a:r>
          </a:p>
          <a:p>
            <a:pPr>
              <a:lnSpc>
                <a:spcPct val="90000"/>
              </a:lnSpc>
            </a:pPr>
            <a:r>
              <a:rPr lang="en-GB" sz="2400" dirty="0">
                <a:latin typeface="Comic Sans MS" panose="030F0702030302020204" pitchFamily="66" charset="0"/>
                <a:cs typeface="Segoe UI"/>
              </a:rPr>
              <a:t>​</a:t>
            </a:r>
          </a:p>
          <a:p>
            <a:pPr>
              <a:lnSpc>
                <a:spcPct val="90000"/>
              </a:lnSpc>
            </a:pPr>
            <a:r>
              <a:rPr lang="en-GB" sz="2400" dirty="0">
                <a:solidFill>
                  <a:srgbClr val="FFC000"/>
                </a:solidFill>
                <a:latin typeface="Comic Sans MS" panose="030F0702030302020204" pitchFamily="66" charset="0"/>
                <a:cs typeface="Segoe UI"/>
              </a:rPr>
              <a:t>Foundation subjects (e.g. Art, History, PE</a:t>
            </a:r>
            <a:endParaRPr lang="en-US" sz="2400" dirty="0">
              <a:latin typeface="Comic Sans MS" panose="030F0702030302020204" pitchFamily="66" charset="0"/>
              <a:cs typeface="Segoe UI"/>
            </a:endParaRPr>
          </a:p>
          <a:p>
            <a:pPr>
              <a:lnSpc>
                <a:spcPct val="90000"/>
              </a:lnSpc>
            </a:pPr>
            <a:r>
              <a:rPr lang="en-GB" sz="2400" dirty="0">
                <a:latin typeface="Comic Sans MS" panose="030F0702030302020204" pitchFamily="66" charset="0"/>
                <a:cs typeface="Segoe UI"/>
              </a:rPr>
              <a:t>​</a:t>
            </a:r>
          </a:p>
          <a:p>
            <a:pPr>
              <a:lnSpc>
                <a:spcPct val="90000"/>
              </a:lnSpc>
            </a:pPr>
            <a:r>
              <a:rPr lang="en-GB" sz="2400" dirty="0">
                <a:solidFill>
                  <a:srgbClr val="FF66FF"/>
                </a:solidFill>
                <a:latin typeface="Comic Sans MS" panose="030F0702030302020204" pitchFamily="66" charset="0"/>
                <a:cs typeface="Segoe UI"/>
              </a:rPr>
              <a:t>Exploring  activities</a:t>
            </a:r>
            <a:endParaRPr lang="en-US" sz="2400" dirty="0">
              <a:latin typeface="Comic Sans MS" panose="030F0702030302020204" pitchFamily="66" charset="0"/>
              <a:ea typeface="+mn-lt"/>
              <a:cs typeface="+mn-lt"/>
            </a:endParaRPr>
          </a:p>
          <a:p>
            <a:pPr>
              <a:lnSpc>
                <a:spcPct val="90000"/>
              </a:lnSpc>
            </a:pPr>
            <a:endParaRPr lang="en-US" sz="2400" dirty="0">
              <a:latin typeface="Comic Sans MS" panose="030F0702030302020204" pitchFamily="66" charset="0"/>
              <a:cs typeface="Segoe UI"/>
            </a:endParaRPr>
          </a:p>
          <a:p>
            <a:pPr>
              <a:lnSpc>
                <a:spcPct val="90000"/>
              </a:lnSpc>
            </a:pPr>
            <a:r>
              <a:rPr lang="en-GB" sz="2400" dirty="0">
                <a:solidFill>
                  <a:srgbClr val="FFC000"/>
                </a:solidFill>
                <a:latin typeface="Comic Sans MS" panose="030F0702030302020204" pitchFamily="66" charset="0"/>
                <a:cs typeface="Segoe UI"/>
              </a:rPr>
              <a:t>​</a:t>
            </a:r>
          </a:p>
          <a:p>
            <a:pPr>
              <a:lnSpc>
                <a:spcPct val="90000"/>
              </a:lnSpc>
            </a:pPr>
            <a:r>
              <a:rPr lang="en-GB" sz="2400" dirty="0">
                <a:latin typeface="Comic Sans MS" panose="030F0702030302020204" pitchFamily="66" charset="0"/>
                <a:cs typeface="Segoe UI"/>
              </a:rPr>
              <a:t>Story time </a:t>
            </a:r>
            <a:r>
              <a:rPr lang="en-US" sz="2400" dirty="0">
                <a:latin typeface="Comic Sans MS" panose="030F0702030302020204" pitchFamily="66" charset="0"/>
                <a:cs typeface="Segoe UI"/>
              </a:rPr>
              <a:t>​</a:t>
            </a:r>
          </a:p>
          <a:p>
            <a:pPr>
              <a:lnSpc>
                <a:spcPct val="90000"/>
              </a:lnSpc>
            </a:pPr>
            <a:r>
              <a:rPr lang="en-GB" sz="2400" dirty="0">
                <a:latin typeface="Comic Sans MS" panose="030F0702030302020204" pitchFamily="66" charset="0"/>
                <a:cs typeface="Segoe UI"/>
              </a:rPr>
              <a:t>​</a:t>
            </a:r>
          </a:p>
          <a:p>
            <a:pPr>
              <a:lnSpc>
                <a:spcPct val="90000"/>
              </a:lnSpc>
            </a:pPr>
            <a:r>
              <a:rPr lang="en-GB" sz="2400" dirty="0">
                <a:latin typeface="Comic Sans MS" panose="030F0702030302020204" pitchFamily="66" charset="0"/>
                <a:cs typeface="Segoe UI"/>
              </a:rPr>
              <a:t>Home time </a:t>
            </a:r>
            <a:r>
              <a:rPr lang="en-US" sz="2400" dirty="0">
                <a:latin typeface="Comic Sans MS" panose="030F0702030302020204" pitchFamily="66" charset="0"/>
                <a:cs typeface="Segoe UI"/>
              </a:rPr>
              <a:t>​</a:t>
            </a:r>
          </a:p>
          <a:p>
            <a:pPr>
              <a:lnSpc>
                <a:spcPct val="90000"/>
              </a:lnSpc>
            </a:pPr>
            <a:r>
              <a:rPr lang="en-GB" sz="2000" dirty="0">
                <a:latin typeface="Comic Sans MS" panose="030F0702030302020204" pitchFamily="66" charset="0"/>
                <a:cs typeface="Segoe UI"/>
              </a:rPr>
              <a:t>​</a:t>
            </a:r>
          </a:p>
        </p:txBody>
      </p:sp>
    </p:spTree>
    <p:extLst>
      <p:ext uri="{BB962C8B-B14F-4D97-AF65-F5344CB8AC3E}">
        <p14:creationId xmlns:p14="http://schemas.microsoft.com/office/powerpoint/2010/main" val="3109122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B8F324-F6B1-4A56-889E-86BA888766D8}"/>
              </a:ext>
            </a:extLst>
          </p:cNvPr>
          <p:cNvSpPr>
            <a:spLocks noGrp="1"/>
          </p:cNvSpPr>
          <p:nvPr>
            <p:ph type="title"/>
          </p:nvPr>
        </p:nvSpPr>
        <p:spPr/>
        <p:txBody>
          <a:bodyPr>
            <a:normAutofit/>
          </a:bodyPr>
          <a:lstStyle/>
          <a:p>
            <a:r>
              <a:rPr lang="en-GB" sz="4000" dirty="0">
                <a:latin typeface="Comic Sans MS" panose="030F0702030302020204" pitchFamily="66" charset="0"/>
              </a:rPr>
              <a:t>OUR TOPICS IN Opal this year </a:t>
            </a:r>
          </a:p>
        </p:txBody>
      </p:sp>
      <p:sp>
        <p:nvSpPr>
          <p:cNvPr id="3" name="Content Placeholder 2">
            <a:extLst>
              <a:ext uri="{FF2B5EF4-FFF2-40B4-BE49-F238E27FC236}">
                <a16:creationId xmlns:a16="http://schemas.microsoft.com/office/drawing/2014/main" xmlns="" id="{36CB166F-7953-4B73-B3A5-FBA8E8959AA1}"/>
              </a:ext>
            </a:extLst>
          </p:cNvPr>
          <p:cNvSpPr>
            <a:spLocks noGrp="1"/>
          </p:cNvSpPr>
          <p:nvPr>
            <p:ph idx="1"/>
          </p:nvPr>
        </p:nvSpPr>
        <p:spPr/>
        <p:txBody>
          <a:bodyPr>
            <a:normAutofit lnSpcReduction="10000"/>
          </a:bodyPr>
          <a:lstStyle/>
          <a:p>
            <a:r>
              <a:rPr lang="en-GB" sz="3600" dirty="0">
                <a:solidFill>
                  <a:schemeClr val="accent1"/>
                </a:solidFill>
                <a:latin typeface="Comic Sans MS" panose="030F0702030302020204" pitchFamily="66" charset="0"/>
              </a:rPr>
              <a:t>Term 1 : Houses and homes – including castles and what is it like where I live in Geography</a:t>
            </a:r>
          </a:p>
          <a:p>
            <a:r>
              <a:rPr lang="en-GB" sz="3600" dirty="0">
                <a:solidFill>
                  <a:srgbClr val="FFC000"/>
                </a:solidFill>
                <a:latin typeface="Comic Sans MS" panose="030F0702030302020204" pitchFamily="66" charset="0"/>
              </a:rPr>
              <a:t>Term 2: Toys  - including history of toys and making puppets in DT</a:t>
            </a:r>
          </a:p>
          <a:p>
            <a:r>
              <a:rPr lang="en-GB" sz="3600" dirty="0">
                <a:solidFill>
                  <a:srgbClr val="FF66FF"/>
                </a:solidFill>
                <a:latin typeface="Comic Sans MS" panose="030F0702030302020204" pitchFamily="66" charset="0"/>
              </a:rPr>
              <a:t>Term 3: Explorers – including how they have changed the world and life in Shanghai in Geography</a:t>
            </a:r>
          </a:p>
          <a:p>
            <a:pPr marL="0" indent="0">
              <a:buNone/>
            </a:pPr>
            <a:endParaRPr lang="en-GB" sz="3600" dirty="0">
              <a:solidFill>
                <a:srgbClr val="92D050"/>
              </a:solidFill>
            </a:endParaRPr>
          </a:p>
        </p:txBody>
      </p:sp>
    </p:spTree>
    <p:extLst>
      <p:ext uri="{BB962C8B-B14F-4D97-AF65-F5344CB8AC3E}">
        <p14:creationId xmlns:p14="http://schemas.microsoft.com/office/powerpoint/2010/main" val="228289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61723" y="332656"/>
            <a:ext cx="8617987" cy="3637919"/>
          </a:xfrm>
          <a:prstGeom prst="rect">
            <a:avLst/>
          </a:prstGeom>
          <a:noFill/>
        </p:spPr>
        <p:txBody>
          <a:bodyPr wrap="square" rtlCol="0">
            <a:spAutoFit/>
          </a:bodyPr>
          <a:lstStyle/>
          <a:p>
            <a:pPr>
              <a:lnSpc>
                <a:spcPct val="90000"/>
              </a:lnSpc>
            </a:pPr>
            <a:r>
              <a:rPr lang="en-GB" sz="4000" dirty="0">
                <a:latin typeface="Comic Sans MS" panose="030F0702030302020204" pitchFamily="66" charset="0"/>
              </a:rPr>
              <a:t>PE days for Opal Class</a:t>
            </a:r>
          </a:p>
          <a:p>
            <a:pPr>
              <a:lnSpc>
                <a:spcPct val="90000"/>
              </a:lnSpc>
            </a:pPr>
            <a:endParaRPr lang="en-GB" sz="3600" b="1" u="sng" dirty="0">
              <a:latin typeface="Comic Sans MS" panose="030F0702030302020204" pitchFamily="66" charset="0"/>
            </a:endParaRPr>
          </a:p>
          <a:p>
            <a:pPr>
              <a:lnSpc>
                <a:spcPct val="90000"/>
              </a:lnSpc>
            </a:pPr>
            <a:endParaRPr lang="en-GB" sz="3600" b="1" u="sng" dirty="0">
              <a:latin typeface="Comic Sans MS" panose="030F0702030302020204" pitchFamily="66" charset="0"/>
            </a:endParaRPr>
          </a:p>
          <a:p>
            <a:pPr>
              <a:lnSpc>
                <a:spcPct val="90000"/>
              </a:lnSpc>
            </a:pPr>
            <a:endParaRPr lang="en-GB" sz="3600" b="1" u="sng" dirty="0">
              <a:latin typeface="Comic Sans MS" panose="030F0702030302020204" pitchFamily="66" charset="0"/>
            </a:endParaRPr>
          </a:p>
          <a:p>
            <a:pPr>
              <a:lnSpc>
                <a:spcPct val="90000"/>
              </a:lnSpc>
            </a:pPr>
            <a:endParaRPr lang="en-GB" sz="3600" b="1" u="sng" dirty="0">
              <a:latin typeface="Comic Sans MS" panose="030F0702030302020204" pitchFamily="66" charset="0"/>
            </a:endParaRPr>
          </a:p>
          <a:p>
            <a:pPr>
              <a:lnSpc>
                <a:spcPct val="90000"/>
              </a:lnSpc>
            </a:pPr>
            <a:r>
              <a:rPr lang="en-GB" sz="3600" b="1" dirty="0">
                <a:latin typeface="Comic Sans MS" panose="030F0702030302020204" pitchFamily="66" charset="0"/>
              </a:rPr>
              <a:t>Monday: indoor PE</a:t>
            </a:r>
          </a:p>
          <a:p>
            <a:pPr>
              <a:lnSpc>
                <a:spcPct val="90000"/>
              </a:lnSpc>
            </a:pPr>
            <a:r>
              <a:rPr lang="en-GB" sz="3600" b="1" dirty="0">
                <a:latin typeface="Comic Sans MS" panose="030F0702030302020204" pitchFamily="66" charset="0"/>
              </a:rPr>
              <a:t>Friday: outdoor PE  </a:t>
            </a:r>
          </a:p>
        </p:txBody>
      </p:sp>
      <p:sp>
        <p:nvSpPr>
          <p:cNvPr id="7" name="TextBox 6">
            <a:extLst>
              <a:ext uri="{FF2B5EF4-FFF2-40B4-BE49-F238E27FC236}">
                <a16:creationId xmlns:a16="http://schemas.microsoft.com/office/drawing/2014/main" xmlns="" id="{0DF20AE0-BD56-490D-8E92-7CAE69630A9F}"/>
              </a:ext>
            </a:extLst>
          </p:cNvPr>
          <p:cNvSpPr txBox="1"/>
          <p:nvPr/>
        </p:nvSpPr>
        <p:spPr>
          <a:xfrm>
            <a:off x="1161723" y="4533308"/>
            <a:ext cx="9181161" cy="1643527"/>
          </a:xfrm>
          <a:prstGeom prst="rect">
            <a:avLst/>
          </a:prstGeom>
          <a:noFill/>
        </p:spPr>
        <p:txBody>
          <a:bodyPr wrap="square" rtlCol="0">
            <a:spAutoFit/>
          </a:bodyPr>
          <a:lstStyle/>
          <a:p>
            <a:pPr>
              <a:lnSpc>
                <a:spcPct val="90000"/>
              </a:lnSpc>
            </a:pPr>
            <a:r>
              <a:rPr lang="en-GB" sz="2800" b="1" dirty="0">
                <a:solidFill>
                  <a:srgbClr val="92D050"/>
                </a:solidFill>
                <a:latin typeface="Comic Sans MS" panose="030F0702030302020204" pitchFamily="66" charset="0"/>
              </a:rPr>
              <a:t>NOTE: Please make sure PE kits are in school everyday and items are named.                                   Your child must have PE shoes which are different to the ones they wear to school.</a:t>
            </a:r>
          </a:p>
        </p:txBody>
      </p:sp>
      <p:pic>
        <p:nvPicPr>
          <p:cNvPr id="3" name="Picture 2">
            <a:extLst>
              <a:ext uri="{FF2B5EF4-FFF2-40B4-BE49-F238E27FC236}">
                <a16:creationId xmlns:a16="http://schemas.microsoft.com/office/drawing/2014/main" xmlns="" id="{756F7F32-D6BC-C8FC-6175-69725CB9C6A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7894612" y="995329"/>
            <a:ext cx="3377952" cy="2921928"/>
          </a:xfrm>
          <a:prstGeom prst="rect">
            <a:avLst/>
          </a:prstGeom>
        </p:spPr>
      </p:pic>
    </p:spTree>
    <p:extLst>
      <p:ext uri="{BB962C8B-B14F-4D97-AF65-F5344CB8AC3E}">
        <p14:creationId xmlns:p14="http://schemas.microsoft.com/office/powerpoint/2010/main" val="259272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0D3994-2FAE-4D50-96BB-C889AFDBC6F3}"/>
              </a:ext>
            </a:extLst>
          </p:cNvPr>
          <p:cNvSpPr>
            <a:spLocks noGrp="1"/>
          </p:cNvSpPr>
          <p:nvPr>
            <p:ph type="title"/>
          </p:nvPr>
        </p:nvSpPr>
        <p:spPr/>
        <p:txBody>
          <a:bodyPr>
            <a:normAutofit/>
          </a:bodyPr>
          <a:lstStyle/>
          <a:p>
            <a:r>
              <a:rPr lang="en-GB" sz="4000" dirty="0">
                <a:latin typeface="Comic Sans MS" panose="030F0702030302020204" pitchFamily="66" charset="0"/>
              </a:rPr>
              <a:t>Reading </a:t>
            </a:r>
          </a:p>
        </p:txBody>
      </p:sp>
      <p:sp>
        <p:nvSpPr>
          <p:cNvPr id="3" name="Content Placeholder 2">
            <a:extLst>
              <a:ext uri="{FF2B5EF4-FFF2-40B4-BE49-F238E27FC236}">
                <a16:creationId xmlns:a16="http://schemas.microsoft.com/office/drawing/2014/main" xmlns="" id="{985539B5-EF65-4AC6-B732-E9C3A5565FAA}"/>
              </a:ext>
            </a:extLst>
          </p:cNvPr>
          <p:cNvSpPr>
            <a:spLocks noGrp="1"/>
          </p:cNvSpPr>
          <p:nvPr>
            <p:ph idx="1"/>
          </p:nvPr>
        </p:nvSpPr>
        <p:spPr>
          <a:xfrm>
            <a:off x="261764" y="1628800"/>
            <a:ext cx="10873208" cy="5229200"/>
          </a:xfrm>
        </p:spPr>
        <p:txBody>
          <a:bodyPr>
            <a:normAutofit fontScale="92500" lnSpcReduction="10000"/>
          </a:bodyPr>
          <a:lstStyle/>
          <a:p>
            <a:r>
              <a:rPr lang="en-GB" dirty="0">
                <a:latin typeface="Comic Sans MS" panose="030F0702030302020204" pitchFamily="66" charset="0"/>
              </a:rPr>
              <a:t>Reading records are also contact books so they need to be in school daily. </a:t>
            </a:r>
            <a:r>
              <a:rPr lang="en-GB" dirty="0" smtClean="0">
                <a:latin typeface="Comic Sans MS" panose="030F0702030302020204" pitchFamily="66" charset="0"/>
              </a:rPr>
              <a:t>We </a:t>
            </a:r>
            <a:r>
              <a:rPr lang="en-GB" dirty="0">
                <a:latin typeface="Comic Sans MS" panose="030F0702030302020204" pitchFamily="66" charset="0"/>
              </a:rPr>
              <a:t>will check them daily so any comments or questions you have can be answered. </a:t>
            </a:r>
          </a:p>
          <a:p>
            <a:r>
              <a:rPr lang="en-GB" dirty="0">
                <a:latin typeface="Comic Sans MS" panose="030F0702030302020204" pitchFamily="66" charset="0"/>
              </a:rPr>
              <a:t>Reading little and often is the best way to keep children focused and to ensure they enjoy reading. We do not want it to become a chore or seen as an extension of school. </a:t>
            </a:r>
          </a:p>
          <a:p>
            <a:r>
              <a:rPr lang="en-GB" u="sng" dirty="0">
                <a:latin typeface="Comic Sans MS" panose="030F0702030302020204" pitchFamily="66" charset="0"/>
              </a:rPr>
              <a:t>Some useful techniques: </a:t>
            </a:r>
          </a:p>
          <a:p>
            <a:pPr marL="0" indent="0">
              <a:buNone/>
            </a:pPr>
            <a:r>
              <a:rPr lang="en-GB" dirty="0">
                <a:latin typeface="Comic Sans MS" panose="030F0702030302020204" pitchFamily="66" charset="0"/>
              </a:rPr>
              <a:t>- shared reading; a page each</a:t>
            </a:r>
          </a:p>
          <a:p>
            <a:pPr marL="0" indent="0">
              <a:buNone/>
            </a:pPr>
            <a:r>
              <a:rPr lang="en-GB" dirty="0">
                <a:latin typeface="Comic Sans MS" panose="030F0702030302020204" pitchFamily="66" charset="0"/>
              </a:rPr>
              <a:t>- shadow reading; you read a line, they read the same </a:t>
            </a:r>
            <a:r>
              <a:rPr lang="en-GB" dirty="0" smtClean="0">
                <a:latin typeface="Comic Sans MS" panose="030F0702030302020204" pitchFamily="66" charset="0"/>
              </a:rPr>
              <a:t>line                                  back </a:t>
            </a:r>
            <a:r>
              <a:rPr lang="en-GB" dirty="0">
                <a:latin typeface="Comic Sans MS" panose="030F0702030302020204" pitchFamily="66" charset="0"/>
              </a:rPr>
              <a:t>to you</a:t>
            </a:r>
          </a:p>
          <a:p>
            <a:pPr marL="0" indent="0">
              <a:buNone/>
            </a:pPr>
            <a:r>
              <a:rPr lang="en-GB" dirty="0">
                <a:latin typeface="Comic Sans MS" panose="030F0702030302020204" pitchFamily="66" charset="0"/>
              </a:rPr>
              <a:t>- reading to your child </a:t>
            </a:r>
          </a:p>
          <a:p>
            <a:pPr marL="0" indent="0">
              <a:buNone/>
            </a:pPr>
            <a:r>
              <a:rPr lang="en-GB" dirty="0">
                <a:latin typeface="Comic Sans MS" panose="030F0702030302020204" pitchFamily="66" charset="0"/>
              </a:rPr>
              <a:t>- one page a night rule</a:t>
            </a:r>
          </a:p>
          <a:p>
            <a:pPr marL="0" indent="0">
              <a:buNone/>
            </a:pPr>
            <a:r>
              <a:rPr lang="en-GB" dirty="0">
                <a:latin typeface="Comic Sans MS" panose="030F0702030302020204" pitchFamily="66" charset="0"/>
              </a:rPr>
              <a:t>- use the bug club library to add variety </a:t>
            </a:r>
          </a:p>
        </p:txBody>
      </p:sp>
      <p:pic>
        <p:nvPicPr>
          <p:cNvPr id="4" name="Picture 3">
            <a:extLst>
              <a:ext uri="{FF2B5EF4-FFF2-40B4-BE49-F238E27FC236}">
                <a16:creationId xmlns:a16="http://schemas.microsoft.com/office/drawing/2014/main" xmlns="" id="{F0BBDCD9-1C0C-4966-A06E-EF4724BFB9C7}"/>
              </a:ext>
            </a:extLst>
          </p:cNvPr>
          <p:cNvPicPr>
            <a:picLocks noChangeAspect="1"/>
          </p:cNvPicPr>
          <p:nvPr/>
        </p:nvPicPr>
        <p:blipFill>
          <a:blip r:embed="rId2"/>
          <a:stretch>
            <a:fillRect/>
          </a:stretch>
        </p:blipFill>
        <p:spPr>
          <a:xfrm>
            <a:off x="8398668" y="4653136"/>
            <a:ext cx="3790157" cy="2204864"/>
          </a:xfrm>
          <a:prstGeom prst="rect">
            <a:avLst/>
          </a:prstGeom>
        </p:spPr>
      </p:pic>
    </p:spTree>
    <p:extLst>
      <p:ext uri="{BB962C8B-B14F-4D97-AF65-F5344CB8AC3E}">
        <p14:creationId xmlns:p14="http://schemas.microsoft.com/office/powerpoint/2010/main" val="395782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84026A-514B-4BB5-B7A8-065353C95339}"/>
              </a:ext>
            </a:extLst>
          </p:cNvPr>
          <p:cNvSpPr>
            <a:spLocks noGrp="1"/>
          </p:cNvSpPr>
          <p:nvPr>
            <p:ph type="title"/>
          </p:nvPr>
        </p:nvSpPr>
        <p:spPr>
          <a:xfrm>
            <a:off x="621804" y="274638"/>
            <a:ext cx="10044608" cy="1020762"/>
          </a:xfrm>
        </p:spPr>
        <p:txBody>
          <a:bodyPr>
            <a:normAutofit/>
          </a:bodyPr>
          <a:lstStyle/>
          <a:p>
            <a:r>
              <a:rPr lang="en-GB" sz="4000" dirty="0">
                <a:latin typeface="Comic Sans MS" panose="030F0702030302020204" pitchFamily="66" charset="0"/>
              </a:rPr>
              <a:t>Common exception words</a:t>
            </a:r>
          </a:p>
        </p:txBody>
      </p:sp>
      <p:sp>
        <p:nvSpPr>
          <p:cNvPr id="3" name="Content Placeholder 2">
            <a:extLst>
              <a:ext uri="{FF2B5EF4-FFF2-40B4-BE49-F238E27FC236}">
                <a16:creationId xmlns:a16="http://schemas.microsoft.com/office/drawing/2014/main" xmlns="" id="{82CCE482-5717-484A-B7C3-06589AADBBE6}"/>
              </a:ext>
            </a:extLst>
          </p:cNvPr>
          <p:cNvSpPr>
            <a:spLocks noGrp="1"/>
          </p:cNvSpPr>
          <p:nvPr>
            <p:ph idx="1"/>
          </p:nvPr>
        </p:nvSpPr>
        <p:spPr>
          <a:xfrm>
            <a:off x="333772" y="1772816"/>
            <a:ext cx="9144000" cy="1956048"/>
          </a:xfrm>
        </p:spPr>
        <p:txBody>
          <a:bodyPr/>
          <a:lstStyle/>
          <a:p>
            <a:pPr marL="0" indent="0">
              <a:buNone/>
            </a:pPr>
            <a:r>
              <a:rPr lang="en-GB" dirty="0">
                <a:latin typeface="Comic Sans MS" panose="030F0702030302020204" pitchFamily="66" charset="0"/>
              </a:rPr>
              <a:t>These are the words the government expect the children to be able to use and spell correctly in Year 1.</a:t>
            </a:r>
          </a:p>
        </p:txBody>
      </p:sp>
      <p:pic>
        <p:nvPicPr>
          <p:cNvPr id="5" name="Picture 4">
            <a:extLst>
              <a:ext uri="{FF2B5EF4-FFF2-40B4-BE49-F238E27FC236}">
                <a16:creationId xmlns:a16="http://schemas.microsoft.com/office/drawing/2014/main" xmlns="" id="{634ED2C2-330B-46D6-9803-237F935552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4692" y="3212976"/>
            <a:ext cx="2984471" cy="3481883"/>
          </a:xfrm>
          <a:prstGeom prst="rect">
            <a:avLst/>
          </a:prstGeom>
        </p:spPr>
      </p:pic>
      <p:pic>
        <p:nvPicPr>
          <p:cNvPr id="6" name="Picture 5">
            <a:extLst>
              <a:ext uri="{FF2B5EF4-FFF2-40B4-BE49-F238E27FC236}">
                <a16:creationId xmlns:a16="http://schemas.microsoft.com/office/drawing/2014/main" xmlns="" id="{A7ECC9C6-6B27-E1BB-01A8-C947DE6761E3}"/>
              </a:ext>
            </a:extLst>
          </p:cNvPr>
          <p:cNvPicPr>
            <a:picLocks noChangeAspect="1"/>
          </p:cNvPicPr>
          <p:nvPr/>
        </p:nvPicPr>
        <p:blipFill>
          <a:blip r:embed="rId4"/>
          <a:stretch>
            <a:fillRect/>
          </a:stretch>
        </p:blipFill>
        <p:spPr>
          <a:xfrm>
            <a:off x="1773933" y="2589974"/>
            <a:ext cx="4464496" cy="4131430"/>
          </a:xfrm>
          <a:prstGeom prst="rect">
            <a:avLst/>
          </a:prstGeom>
        </p:spPr>
      </p:pic>
    </p:spTree>
    <p:extLst>
      <p:ext uri="{BB962C8B-B14F-4D97-AF65-F5344CB8AC3E}">
        <p14:creationId xmlns:p14="http://schemas.microsoft.com/office/powerpoint/2010/main" val="1408208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C7975A-B4D8-4BB5-A647-2BFFEAB166EF}"/>
              </a:ext>
            </a:extLst>
          </p:cNvPr>
          <p:cNvSpPr>
            <a:spLocks noGrp="1"/>
          </p:cNvSpPr>
          <p:nvPr>
            <p:ph type="title"/>
          </p:nvPr>
        </p:nvSpPr>
        <p:spPr/>
        <p:txBody>
          <a:bodyPr>
            <a:normAutofit/>
          </a:bodyPr>
          <a:lstStyle/>
          <a:p>
            <a:r>
              <a:rPr lang="en-GB" sz="4000" dirty="0">
                <a:latin typeface="Comic Sans MS" panose="030F0702030302020204" pitchFamily="66" charset="0"/>
              </a:rPr>
              <a:t>Home Learning… what is the point?</a:t>
            </a:r>
          </a:p>
        </p:txBody>
      </p:sp>
      <p:sp>
        <p:nvSpPr>
          <p:cNvPr id="3" name="Content Placeholder 2">
            <a:extLst>
              <a:ext uri="{FF2B5EF4-FFF2-40B4-BE49-F238E27FC236}">
                <a16:creationId xmlns:a16="http://schemas.microsoft.com/office/drawing/2014/main" xmlns="" id="{C063454E-982B-4BC2-BD94-F1713A5659EE}"/>
              </a:ext>
            </a:extLst>
          </p:cNvPr>
          <p:cNvSpPr>
            <a:spLocks noGrp="1"/>
          </p:cNvSpPr>
          <p:nvPr>
            <p:ph idx="1"/>
          </p:nvPr>
        </p:nvSpPr>
        <p:spPr>
          <a:xfrm>
            <a:off x="189756" y="1967875"/>
            <a:ext cx="9144000" cy="4267200"/>
          </a:xfrm>
        </p:spPr>
        <p:txBody>
          <a:bodyPr>
            <a:normAutofit/>
          </a:bodyPr>
          <a:lstStyle/>
          <a:p>
            <a:pPr>
              <a:buFontTx/>
              <a:buChar char="-"/>
            </a:pPr>
            <a:r>
              <a:rPr lang="en-GB" dirty="0">
                <a:latin typeface="Comic Sans MS" panose="030F0702030302020204" pitchFamily="66" charset="0"/>
              </a:rPr>
              <a:t>Provides children with time to extend and reflect on the learning they have covered</a:t>
            </a:r>
          </a:p>
          <a:p>
            <a:pPr>
              <a:buFontTx/>
              <a:buChar char="-"/>
            </a:pPr>
            <a:r>
              <a:rPr lang="en-GB" dirty="0">
                <a:latin typeface="Comic Sans MS" panose="030F0702030302020204" pitchFamily="66" charset="0"/>
              </a:rPr>
              <a:t>Allows for opportunities for the children to work collaboratively with family members to produce a piece of work</a:t>
            </a:r>
          </a:p>
          <a:p>
            <a:pPr>
              <a:buFontTx/>
              <a:buChar char="-"/>
            </a:pPr>
            <a:r>
              <a:rPr lang="en-GB" dirty="0">
                <a:latin typeface="Comic Sans MS" panose="030F0702030302020204" pitchFamily="66" charset="0"/>
              </a:rPr>
              <a:t>Prepares the children for the routine of having to produce homework further on in their school life</a:t>
            </a:r>
          </a:p>
          <a:p>
            <a:pPr>
              <a:buFontTx/>
              <a:buChar char="-"/>
            </a:pPr>
            <a:r>
              <a:rPr lang="en-GB" dirty="0">
                <a:latin typeface="Comic Sans MS" panose="030F0702030302020204" pitchFamily="66" charset="0"/>
              </a:rPr>
              <a:t>Spellings provide extra opportunities to practice the words they will be using in their writing</a:t>
            </a:r>
          </a:p>
          <a:p>
            <a:pPr>
              <a:buFontTx/>
              <a:buChar char="-"/>
            </a:pPr>
            <a:endParaRPr lang="en-GB" dirty="0"/>
          </a:p>
        </p:txBody>
      </p:sp>
      <p:pic>
        <p:nvPicPr>
          <p:cNvPr id="5" name="Picture 4">
            <a:extLst>
              <a:ext uri="{FF2B5EF4-FFF2-40B4-BE49-F238E27FC236}">
                <a16:creationId xmlns:a16="http://schemas.microsoft.com/office/drawing/2014/main" xmlns="" id="{46D22F23-DE01-40ED-8B01-4C684C852E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7922" y="4869160"/>
            <a:ext cx="2330390" cy="1613347"/>
          </a:xfrm>
          <a:prstGeom prst="rect">
            <a:avLst/>
          </a:prstGeom>
        </p:spPr>
      </p:pic>
    </p:spTree>
    <p:extLst>
      <p:ext uri="{BB962C8B-B14F-4D97-AF65-F5344CB8AC3E}">
        <p14:creationId xmlns:p14="http://schemas.microsoft.com/office/powerpoint/2010/main" val="322916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433C5D-C657-43E1-8F47-1B844A1D9BA1}"/>
              </a:ext>
            </a:extLst>
          </p:cNvPr>
          <p:cNvSpPr>
            <a:spLocks noGrp="1"/>
          </p:cNvSpPr>
          <p:nvPr>
            <p:ph type="title"/>
          </p:nvPr>
        </p:nvSpPr>
        <p:spPr/>
        <p:txBody>
          <a:bodyPr/>
          <a:lstStyle/>
          <a:p>
            <a:r>
              <a:rPr lang="en-GB" dirty="0"/>
              <a:t>Home learning </a:t>
            </a:r>
          </a:p>
        </p:txBody>
      </p:sp>
      <p:sp>
        <p:nvSpPr>
          <p:cNvPr id="3" name="Content Placeholder 2">
            <a:extLst>
              <a:ext uri="{FF2B5EF4-FFF2-40B4-BE49-F238E27FC236}">
                <a16:creationId xmlns:a16="http://schemas.microsoft.com/office/drawing/2014/main" xmlns="" id="{83337F08-C322-4566-A75E-DD5A23FC8BAA}"/>
              </a:ext>
            </a:extLst>
          </p:cNvPr>
          <p:cNvSpPr>
            <a:spLocks noGrp="1"/>
          </p:cNvSpPr>
          <p:nvPr>
            <p:ph idx="1"/>
          </p:nvPr>
        </p:nvSpPr>
        <p:spPr>
          <a:xfrm>
            <a:off x="765820" y="1916832"/>
            <a:ext cx="10441160" cy="4267200"/>
          </a:xfrm>
        </p:spPr>
        <p:txBody>
          <a:bodyPr vert="horz" lIns="91440" tIns="45720" rIns="91440" bIns="45720" rtlCol="0" anchor="t">
            <a:normAutofit/>
          </a:bodyPr>
          <a:lstStyle/>
          <a:p>
            <a:r>
              <a:rPr lang="en-GB" sz="3200" dirty="0">
                <a:latin typeface="Comic Sans MS" panose="030F0702030302020204" pitchFamily="66" charset="0"/>
              </a:rPr>
              <a:t>Bug club reading and phonics activities - specific to your child’s reading stage</a:t>
            </a:r>
          </a:p>
          <a:p>
            <a:r>
              <a:rPr lang="en-GB" sz="3200" dirty="0">
                <a:latin typeface="Comic Sans MS" panose="030F0702030302020204" pitchFamily="66" charset="0"/>
              </a:rPr>
              <a:t>Year 1 start spellings after Christmas. </a:t>
            </a:r>
          </a:p>
          <a:p>
            <a:r>
              <a:rPr lang="en-GB" sz="3200" dirty="0">
                <a:latin typeface="Comic Sans MS" panose="030F0702030302020204" pitchFamily="66" charset="0"/>
              </a:rPr>
              <a:t>Daily reading </a:t>
            </a:r>
          </a:p>
          <a:p>
            <a:r>
              <a:rPr lang="en-GB" sz="3200" dirty="0">
                <a:latin typeface="Comic Sans MS" panose="030F0702030302020204" pitchFamily="66" charset="0"/>
              </a:rPr>
              <a:t>Homework activity (given out Friday for the following Thursday)</a:t>
            </a:r>
          </a:p>
        </p:txBody>
      </p:sp>
      <p:pic>
        <p:nvPicPr>
          <p:cNvPr id="4" name="Picture 3">
            <a:extLst>
              <a:ext uri="{FF2B5EF4-FFF2-40B4-BE49-F238E27FC236}">
                <a16:creationId xmlns:a16="http://schemas.microsoft.com/office/drawing/2014/main" xmlns="" id="{12DFD583-3663-482A-9944-83EC6F731803}"/>
              </a:ext>
            </a:extLst>
          </p:cNvPr>
          <p:cNvPicPr>
            <a:picLocks noChangeAspect="1"/>
          </p:cNvPicPr>
          <p:nvPr/>
        </p:nvPicPr>
        <p:blipFill>
          <a:blip r:embed="rId2"/>
          <a:stretch>
            <a:fillRect/>
          </a:stretch>
        </p:blipFill>
        <p:spPr>
          <a:xfrm>
            <a:off x="1341884" y="274638"/>
            <a:ext cx="4200525" cy="1085850"/>
          </a:xfrm>
          <a:prstGeom prst="rect">
            <a:avLst/>
          </a:prstGeom>
        </p:spPr>
      </p:pic>
    </p:spTree>
    <p:extLst>
      <p:ext uri="{BB962C8B-B14F-4D97-AF65-F5344CB8AC3E}">
        <p14:creationId xmlns:p14="http://schemas.microsoft.com/office/powerpoint/2010/main" val="1734007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F1D4E4-470D-4E24-B700-1A7A55F7BD2E}"/>
              </a:ext>
            </a:extLst>
          </p:cNvPr>
          <p:cNvSpPr>
            <a:spLocks noGrp="1"/>
          </p:cNvSpPr>
          <p:nvPr>
            <p:ph type="title"/>
          </p:nvPr>
        </p:nvSpPr>
        <p:spPr>
          <a:xfrm>
            <a:off x="1522412" y="288228"/>
            <a:ext cx="9143998" cy="1020762"/>
          </a:xfrm>
        </p:spPr>
        <p:txBody>
          <a:bodyPr>
            <a:normAutofit/>
          </a:bodyPr>
          <a:lstStyle/>
          <a:p>
            <a:r>
              <a:rPr lang="en-GB" sz="4000" dirty="0">
                <a:latin typeface="Comic Sans MS" panose="030F0702030302020204" pitchFamily="66" charset="0"/>
              </a:rPr>
              <a:t>Uniform </a:t>
            </a:r>
          </a:p>
        </p:txBody>
      </p:sp>
      <p:sp>
        <p:nvSpPr>
          <p:cNvPr id="3" name="Rectangle 2"/>
          <p:cNvSpPr/>
          <p:nvPr/>
        </p:nvSpPr>
        <p:spPr>
          <a:xfrm>
            <a:off x="261764" y="1628801"/>
            <a:ext cx="9937103" cy="5078313"/>
          </a:xfrm>
          <a:prstGeom prst="rect">
            <a:avLst/>
          </a:prstGeom>
        </p:spPr>
        <p:txBody>
          <a:bodyPr wrap="square">
            <a:spAutoFit/>
          </a:bodyPr>
          <a:lstStyle/>
          <a:p>
            <a:r>
              <a:rPr lang="en-GB" dirty="0">
                <a:latin typeface="Comic Sans MS" panose="030F0702030302020204" pitchFamily="66" charset="0"/>
              </a:rPr>
              <a:t>Navy or grey trousers, skirt, pinafore or shorts</a:t>
            </a:r>
          </a:p>
          <a:p>
            <a:r>
              <a:rPr lang="en-GB" dirty="0">
                <a:latin typeface="Comic Sans MS" panose="030F0702030302020204" pitchFamily="66" charset="0"/>
              </a:rPr>
              <a:t>Navy sweatshirt (school logo items can be purchased from the school office)</a:t>
            </a:r>
          </a:p>
          <a:p>
            <a:r>
              <a:rPr lang="en-GB" dirty="0">
                <a:latin typeface="Comic Sans MS" panose="030F0702030302020204" pitchFamily="66" charset="0"/>
              </a:rPr>
              <a:t>White polo shirt (school logo items can be purchased from the school office)</a:t>
            </a:r>
          </a:p>
          <a:p>
            <a:r>
              <a:rPr lang="en-GB" dirty="0">
                <a:latin typeface="Comic Sans MS" panose="030F0702030302020204" pitchFamily="66" charset="0"/>
              </a:rPr>
              <a:t>Red check summer dress or culottes</a:t>
            </a:r>
          </a:p>
          <a:p>
            <a:r>
              <a:rPr lang="en-GB" dirty="0">
                <a:latin typeface="Comic Sans MS" panose="030F0702030302020204" pitchFamily="66" charset="0"/>
              </a:rPr>
              <a:t>Grey, navy or white socks</a:t>
            </a:r>
          </a:p>
          <a:p>
            <a:r>
              <a:rPr lang="en-GB" dirty="0">
                <a:latin typeface="Comic Sans MS" panose="030F0702030302020204" pitchFamily="66" charset="0"/>
              </a:rPr>
              <a:t>Black school shoes (sports trainers or boots are not acceptable footwear)</a:t>
            </a:r>
          </a:p>
          <a:p>
            <a:endParaRPr lang="en-GB" dirty="0">
              <a:latin typeface="Comic Sans MS" panose="030F0702030302020204" pitchFamily="66" charset="0"/>
            </a:endParaRPr>
          </a:p>
          <a:p>
            <a:r>
              <a:rPr lang="en-GB" sz="2000" dirty="0">
                <a:latin typeface="Comic Sans MS" panose="030F0702030302020204" pitchFamily="66" charset="0"/>
              </a:rPr>
              <a:t>Jewellery must not be worn for reasons of safety.  If your child has pierced ears only the smallest of studs should be worn to school but these must be removed by the child for P.E.</a:t>
            </a:r>
          </a:p>
          <a:p>
            <a:r>
              <a:rPr lang="en-GB" sz="2000" dirty="0">
                <a:latin typeface="Comic Sans MS" panose="030F0702030302020204" pitchFamily="66" charset="0"/>
              </a:rPr>
              <a:t>Long hair (shoulder length and below) must be tied back at all times, for both boys and girls. Hair ties and headbands should be small and discreet in school colours only.   </a:t>
            </a:r>
          </a:p>
          <a:p>
            <a:r>
              <a:rPr lang="en-GB" sz="2000" dirty="0">
                <a:latin typeface="Comic Sans MS" panose="030F0702030302020204" pitchFamily="66" charset="0"/>
              </a:rPr>
              <a:t>                                                                                                                                         Please note that extreme hairstyles are not appropriate for school and make-up and nail varnish should not be worn.</a:t>
            </a:r>
          </a:p>
          <a:p>
            <a:endParaRPr lang="en-GB" b="0" i="0" dirty="0">
              <a:effectLst/>
              <a:latin typeface="Comic Sans MS" panose="030F0702030302020204" pitchFamily="66" charset="0"/>
            </a:endParaRPr>
          </a:p>
        </p:txBody>
      </p:sp>
      <p:pic>
        <p:nvPicPr>
          <p:cNvPr id="10" name="Picture 9">
            <a:extLst>
              <a:ext uri="{FF2B5EF4-FFF2-40B4-BE49-F238E27FC236}">
                <a16:creationId xmlns:a16="http://schemas.microsoft.com/office/drawing/2014/main" xmlns="" id="{592C529C-9353-0050-B183-FC34C0A5F5A3}"/>
              </a:ext>
            </a:extLst>
          </p:cNvPr>
          <p:cNvPicPr>
            <a:picLocks noChangeAspect="1"/>
          </p:cNvPicPr>
          <p:nvPr/>
        </p:nvPicPr>
        <p:blipFill>
          <a:blip r:embed="rId2"/>
          <a:stretch>
            <a:fillRect/>
          </a:stretch>
        </p:blipFill>
        <p:spPr>
          <a:xfrm>
            <a:off x="9451116" y="661824"/>
            <a:ext cx="2411696" cy="2411826"/>
          </a:xfrm>
          <a:prstGeom prst="rect">
            <a:avLst/>
          </a:prstGeom>
        </p:spPr>
      </p:pic>
    </p:spTree>
    <p:extLst>
      <p:ext uri="{BB962C8B-B14F-4D97-AF65-F5344CB8AC3E}">
        <p14:creationId xmlns:p14="http://schemas.microsoft.com/office/powerpoint/2010/main" val="140352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6EAF7A-0526-4510-9EFA-302567E719EE}"/>
              </a:ext>
            </a:extLst>
          </p:cNvPr>
          <p:cNvSpPr>
            <a:spLocks noGrp="1"/>
          </p:cNvSpPr>
          <p:nvPr>
            <p:ph type="title"/>
          </p:nvPr>
        </p:nvSpPr>
        <p:spPr>
          <a:xfrm>
            <a:off x="2061964" y="404664"/>
            <a:ext cx="9143998" cy="1020762"/>
          </a:xfrm>
        </p:spPr>
        <p:txBody>
          <a:bodyPr>
            <a:noAutofit/>
          </a:bodyPr>
          <a:lstStyle/>
          <a:p>
            <a:r>
              <a:rPr lang="en-GB" sz="7200" dirty="0">
                <a:latin typeface="Comic Sans MS" panose="030F0702030302020204" pitchFamily="66" charset="0"/>
              </a:rPr>
              <a:t>Any Questions?</a:t>
            </a:r>
          </a:p>
        </p:txBody>
      </p:sp>
      <p:pic>
        <p:nvPicPr>
          <p:cNvPr id="7" name="Picture 6">
            <a:extLst>
              <a:ext uri="{FF2B5EF4-FFF2-40B4-BE49-F238E27FC236}">
                <a16:creationId xmlns:a16="http://schemas.microsoft.com/office/drawing/2014/main" xmlns="" id="{8A53D0B7-5330-4300-B5B6-8080C21046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2204" y="2564904"/>
            <a:ext cx="3048000" cy="3048000"/>
          </a:xfrm>
          <a:prstGeom prst="rect">
            <a:avLst/>
          </a:prstGeom>
        </p:spPr>
      </p:pic>
    </p:spTree>
    <p:extLst>
      <p:ext uri="{BB962C8B-B14F-4D97-AF65-F5344CB8AC3E}">
        <p14:creationId xmlns:p14="http://schemas.microsoft.com/office/powerpoint/2010/main" val="138691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TF00001018.potx" id="{D19C2884-2C55-4C1A-A5C2-5D03FF1F35A4}" vid="{5F7A9C6A-558C-4654-B762-2F22BC904FAE}"/>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Chalkboard education presentation (widescreen)</Template>
  <TotalTime>532</TotalTime>
  <Words>496</Words>
  <Application>Microsoft Office PowerPoint</Application>
  <PresentationFormat>Custom</PresentationFormat>
  <Paragraphs>94</Paragraphs>
  <Slides>12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Comic Sans MS</vt:lpstr>
      <vt:lpstr>Consolas</vt:lpstr>
      <vt:lpstr>Corbel</vt:lpstr>
      <vt:lpstr>Segoe UI</vt:lpstr>
      <vt:lpstr>Chalkboard 16x9</vt:lpstr>
      <vt:lpstr>Good Morning    Welcome to Year 1 Meet the Teacher</vt:lpstr>
      <vt:lpstr>Adults  in Opal Class</vt:lpstr>
      <vt:lpstr>Communication</vt:lpstr>
      <vt:lpstr>A typical day in Opal Class  </vt:lpstr>
      <vt:lpstr>OUR TOPICS IN Opal this year </vt:lpstr>
      <vt:lpstr>PowerPoint Presentation</vt:lpstr>
      <vt:lpstr>Reading </vt:lpstr>
      <vt:lpstr>Common exception words</vt:lpstr>
      <vt:lpstr>Home Learning… what is the point?</vt:lpstr>
      <vt:lpstr>Home learning </vt:lpstr>
      <vt:lpstr>Uniform </vt:lpstr>
      <vt:lpstr>Any 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have a go at this maths problem while you wait.</dc:title>
  <dc:creator>hayley clark</dc:creator>
  <cp:lastModifiedBy>Carol Wadey</cp:lastModifiedBy>
  <cp:revision>179</cp:revision>
  <cp:lastPrinted>2026-09-14T20:19:57Z</cp:lastPrinted>
  <dcterms:created xsi:type="dcterms:W3CDTF">2018-01-13T21:01:56Z</dcterms:created>
  <dcterms:modified xsi:type="dcterms:W3CDTF">2026-09-14T20:20:01Z</dcterms:modified>
</cp:coreProperties>
</file>