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84" r:id="rId4"/>
    <p:sldId id="286" r:id="rId5"/>
    <p:sldId id="295" r:id="rId6"/>
    <p:sldId id="285" r:id="rId7"/>
    <p:sldId id="277" r:id="rId8"/>
    <p:sldId id="296" r:id="rId9"/>
    <p:sldId id="276" r:id="rId10"/>
    <p:sldId id="291" r:id="rId11"/>
    <p:sldId id="293" r:id="rId12"/>
    <p:sldId id="297" r:id="rId13"/>
    <p:sldId id="281" r:id="rId14"/>
  </p:sldIdLst>
  <p:sldSz cx="12188825" cy="6858000"/>
  <p:notesSz cx="6870700" cy="10006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2" userDrawn="1">
          <p15:clr>
            <a:srgbClr val="A4A3A4"/>
          </p15:clr>
        </p15:guide>
        <p15:guide id="2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9B1AD-A114-5BFB-4B01-AC5CEBCEAA12}" v="240" dt="2021-09-03T08:27:10.894"/>
    <p1510:client id="{2ACB92B3-C836-4EB8-A6EE-1C108FB45D34}" v="44" dt="2022-09-05T11:50:26.543"/>
    <p1510:client id="{4BC1BFF2-E08E-46AE-8DBB-BF1D5DBE6B17}" v="13" dt="2021-09-03T15:20:33.374"/>
    <p1510:client id="{70539812-B9F1-4D85-89B2-286244562DF2}" v="47" dt="2021-09-04T22:14:06.715"/>
    <p1510:client id="{F75A8182-E577-46D4-9C72-8883AA55892A}" v="407" dt="2021-09-03T08:16:47.748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4" autoAdjust="0"/>
    <p:restoredTop sz="94599" autoAdjust="0"/>
  </p:normalViewPr>
  <p:slideViewPr>
    <p:cSldViewPr>
      <p:cViewPr varScale="1">
        <p:scale>
          <a:sx n="98" d="100"/>
          <a:sy n="98" d="100"/>
        </p:scale>
        <p:origin x="84" y="87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197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3152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1810" y="0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03976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1810" y="9503976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10" y="0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50888"/>
            <a:ext cx="667067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1" y="4752858"/>
            <a:ext cx="5496560" cy="4502706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03976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10" y="9503976"/>
            <a:ext cx="2977303" cy="50030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6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7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1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7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4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68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rmansland.surrey.sch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sweets">
            <a:extLst>
              <a:ext uri="{FF2B5EF4-FFF2-40B4-BE49-F238E27FC236}">
                <a16:creationId xmlns="" xmlns:a16="http://schemas.microsoft.com/office/drawing/2014/main" id="{1DFB93FF-8C6E-4C99-9FCE-6023B27CD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025" y="2533650"/>
            <a:ext cx="23907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7908" y="1268760"/>
            <a:ext cx="8064896" cy="1646302"/>
          </a:xfrm>
        </p:spPr>
        <p:txBody>
          <a:bodyPr/>
          <a:lstStyle/>
          <a:p>
            <a:pPr algn="ctr"/>
            <a:r>
              <a:rPr lang="en-GB" dirty="0"/>
              <a:t>Welcome to 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(Amethyst Class)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Meet the Teacher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3284984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1D4E4-470D-4E24-B700-1A7A55F7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158" y="1225689"/>
            <a:ext cx="1008112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Black/blue/grey </a:t>
            </a:r>
            <a:r>
              <a:rPr lang="en-GB" sz="2000" dirty="0" smtClean="0"/>
              <a:t>trousers/skirts.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White polo/shirt.</a:t>
            </a:r>
          </a:p>
          <a:p>
            <a:endParaRPr lang="en-GB" sz="2000" dirty="0"/>
          </a:p>
          <a:p>
            <a:r>
              <a:rPr lang="en-GB" sz="2000" dirty="0"/>
              <a:t>Navy/blue cardigan or jumper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Grey, navy, black or white socks.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Black school </a:t>
            </a:r>
            <a:r>
              <a:rPr lang="en-GB" sz="2000" dirty="0" smtClean="0"/>
              <a:t>shoes.</a:t>
            </a:r>
          </a:p>
          <a:p>
            <a:endParaRPr lang="en-GB" sz="2000" dirty="0"/>
          </a:p>
          <a:p>
            <a:r>
              <a:rPr lang="en-GB" sz="2000" dirty="0"/>
              <a:t>Earrings </a:t>
            </a:r>
            <a:r>
              <a:rPr lang="mr-IN" sz="2000" dirty="0"/>
              <a:t>–</a:t>
            </a:r>
            <a:r>
              <a:rPr lang="en-GB" sz="2000" dirty="0"/>
              <a:t> small studs that must be removed by child for PE.</a:t>
            </a:r>
          </a:p>
          <a:p>
            <a:endParaRPr lang="en-GB" sz="2000" dirty="0"/>
          </a:p>
          <a:p>
            <a:r>
              <a:rPr lang="en-GB" sz="2000" dirty="0"/>
              <a:t>Long hair (shoulder length and below) must be tied back at all times, hair ties and headbands should be small and discreet in school colours only. </a:t>
            </a:r>
          </a:p>
          <a:p>
            <a:endParaRPr lang="en-GB" sz="2000" dirty="0"/>
          </a:p>
          <a:p>
            <a:r>
              <a:rPr lang="en-GB" sz="2000" dirty="0"/>
              <a:t>Children should not wear make </a:t>
            </a:r>
            <a:r>
              <a:rPr lang="en-GB" sz="2000" dirty="0" smtClean="0"/>
              <a:t>up, nail </a:t>
            </a:r>
            <a:r>
              <a:rPr lang="en-GB" sz="2000" dirty="0"/>
              <a:t>polish </a:t>
            </a:r>
            <a:r>
              <a:rPr lang="en-GB" sz="2000" dirty="0" smtClean="0"/>
              <a:t>or temporary tattoos in </a:t>
            </a:r>
            <a:r>
              <a:rPr lang="en-GB" sz="2000" dirty="0"/>
              <a:t>school.</a:t>
            </a:r>
          </a:p>
          <a:p>
            <a:endParaRPr lang="en-GB" sz="2000" dirty="0"/>
          </a:p>
          <a:p>
            <a:r>
              <a:rPr lang="en-GB" sz="2000" dirty="0"/>
              <a:t>Please ensure that ALL uniform and equipment is named.</a:t>
            </a:r>
          </a:p>
        </p:txBody>
      </p:sp>
    </p:spTree>
    <p:extLst>
      <p:ext uri="{BB962C8B-B14F-4D97-AF65-F5344CB8AC3E}">
        <p14:creationId xmlns:p14="http://schemas.microsoft.com/office/powerpoint/2010/main" val="140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Please email </a:t>
            </a:r>
            <a:r>
              <a:rPr lang="en-GB" dirty="0" smtClean="0">
                <a:hlinkClick r:id="rId2"/>
              </a:rPr>
              <a:t>info@dormansland.surrey.sch.uk</a:t>
            </a:r>
            <a:r>
              <a:rPr lang="en-GB" dirty="0"/>
              <a:t> </a:t>
            </a:r>
            <a:r>
              <a:rPr lang="en-GB" dirty="0" smtClean="0"/>
              <a:t>with subject as FOA: ‘teacher name’</a:t>
            </a:r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will then get in touch with you at the earliest opportunity.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always available on the playground at the end of the school day once the class has been dismissed.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small non-urgent matters, notes could be put in the reading diaries.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also check messages on the class webpages, SCOPAY, Marvellous Me and school newsletters.</a:t>
            </a:r>
          </a:p>
        </p:txBody>
      </p:sp>
    </p:spTree>
    <p:extLst>
      <p:ext uri="{BB962C8B-B14F-4D97-AF65-F5344CB8AC3E}">
        <p14:creationId xmlns:p14="http://schemas.microsoft.com/office/powerpoint/2010/main" val="31984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Parent readers.</a:t>
            </a:r>
          </a:p>
          <a:p>
            <a:r>
              <a:rPr lang="en-GB" sz="3600" dirty="0" smtClean="0"/>
              <a:t>Pieces of fruit or plain breadsticks for snack.</a:t>
            </a:r>
          </a:p>
          <a:p>
            <a:r>
              <a:rPr lang="en-GB" sz="3600" dirty="0" smtClean="0"/>
              <a:t>Equipment.</a:t>
            </a:r>
          </a:p>
          <a:p>
            <a:r>
              <a:rPr lang="en-GB" sz="3600" dirty="0" smtClean="0"/>
              <a:t>Permission slips, medical and collection arrangements.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9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EAF7A-0526-4510-9EFA-302567E7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404664"/>
            <a:ext cx="9143998" cy="1020762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53D0B7-5330-4300-B5B6-8080C210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56490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D2F2BC-D834-4B9E-8A0E-6348D1FE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28" y="153305"/>
            <a:ext cx="8594429" cy="803176"/>
          </a:xfrm>
        </p:spPr>
        <p:txBody>
          <a:bodyPr/>
          <a:lstStyle/>
          <a:p>
            <a:r>
              <a:rPr lang="en-GB" dirty="0"/>
              <a:t>Adults we work with…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612" y="886931"/>
            <a:ext cx="4184533" cy="576262"/>
          </a:xfrm>
        </p:spPr>
        <p:txBody>
          <a:bodyPr/>
          <a:lstStyle/>
          <a:p>
            <a:r>
              <a:rPr lang="en-US" sz="3200" u="sng" dirty="0"/>
              <a:t>Year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644" y="1470902"/>
            <a:ext cx="5868652" cy="3304117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solidFill>
                  <a:schemeClr val="tx1"/>
                </a:solidFill>
              </a:rPr>
              <a:t>Mrs</a:t>
            </a:r>
            <a:r>
              <a:rPr lang="en-US" sz="2400" dirty="0">
                <a:solidFill>
                  <a:schemeClr val="tx1"/>
                </a:solidFill>
              </a:rPr>
              <a:t> Pollard </a:t>
            </a:r>
            <a:r>
              <a:rPr lang="en-US" sz="2400" dirty="0" smtClean="0"/>
              <a:t>CT: (</a:t>
            </a:r>
            <a:r>
              <a:rPr lang="en-US" sz="2400" dirty="0" smtClean="0"/>
              <a:t>Tues</a:t>
            </a:r>
            <a:r>
              <a:rPr lang="en-US" sz="2400" dirty="0" smtClean="0"/>
              <a:t>-Fri</a:t>
            </a:r>
            <a:r>
              <a:rPr lang="en-US" sz="2400" dirty="0"/>
              <a:t>)</a:t>
            </a:r>
            <a:endParaRPr lang="en-GB" sz="2400" dirty="0"/>
          </a:p>
          <a:p>
            <a:r>
              <a:rPr lang="en-US" sz="2400" dirty="0" err="1">
                <a:solidFill>
                  <a:schemeClr val="tx1"/>
                </a:solidFill>
              </a:rPr>
              <a:t>Mr</a:t>
            </a:r>
            <a:r>
              <a:rPr lang="en-US" sz="2400" dirty="0">
                <a:solidFill>
                  <a:schemeClr val="tx1"/>
                </a:solidFill>
              </a:rPr>
              <a:t> Cook </a:t>
            </a:r>
            <a:r>
              <a:rPr lang="en-US" sz="2400" dirty="0" smtClean="0">
                <a:solidFill>
                  <a:schemeClr val="tx1"/>
                </a:solidFill>
              </a:rPr>
              <a:t>CT: </a:t>
            </a:r>
            <a:r>
              <a:rPr lang="en-US" sz="2400" dirty="0">
                <a:solidFill>
                  <a:schemeClr val="tx1"/>
                </a:solidFill>
              </a:rPr>
              <a:t>(Mon &amp; </a:t>
            </a:r>
            <a:r>
              <a:rPr lang="en-US" sz="2400" dirty="0" smtClean="0">
                <a:solidFill>
                  <a:schemeClr val="tx1"/>
                </a:solidFill>
              </a:rPr>
              <a:t>Tues </a:t>
            </a:r>
            <a:r>
              <a:rPr lang="en-US" sz="2400" dirty="0">
                <a:solidFill>
                  <a:schemeClr val="tx1"/>
                </a:solidFill>
              </a:rPr>
              <a:t>pm)</a:t>
            </a:r>
          </a:p>
          <a:p>
            <a:pPr lvl="0"/>
            <a:r>
              <a:rPr lang="en-US" sz="2400" dirty="0" err="1" smtClean="0"/>
              <a:t>Mrs</a:t>
            </a:r>
            <a:r>
              <a:rPr lang="en-US" sz="2400" dirty="0" smtClean="0"/>
              <a:t> </a:t>
            </a:r>
            <a:r>
              <a:rPr lang="en-US" sz="2400" dirty="0"/>
              <a:t>Wood TA: (Mon-Thurs</a:t>
            </a:r>
            <a:r>
              <a:rPr lang="en-US" sz="2400" dirty="0" smtClean="0"/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Miss </a:t>
            </a:r>
            <a:r>
              <a:rPr lang="en-US" sz="2400" dirty="0" smtClean="0">
                <a:solidFill>
                  <a:schemeClr val="tx1"/>
                </a:solidFill>
              </a:rPr>
              <a:t>Floyd TA: </a:t>
            </a:r>
            <a:r>
              <a:rPr lang="en-US" sz="2400" dirty="0">
                <a:solidFill>
                  <a:schemeClr val="tx1"/>
                </a:solidFill>
              </a:rPr>
              <a:t>(Mon-Wed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GB" sz="2400" dirty="0"/>
          </a:p>
          <a:p>
            <a:pPr lvl="0"/>
            <a:r>
              <a:rPr lang="en-US" sz="2400" dirty="0" err="1">
                <a:solidFill>
                  <a:schemeClr val="tx1"/>
                </a:solidFill>
              </a:rPr>
              <a:t>Mrs</a:t>
            </a:r>
            <a:r>
              <a:rPr lang="en-US" sz="2400" dirty="0">
                <a:solidFill>
                  <a:schemeClr val="tx1"/>
                </a:solidFill>
              </a:rPr>
              <a:t> Higginson </a:t>
            </a:r>
            <a:r>
              <a:rPr lang="en-US" sz="2400" dirty="0" smtClean="0"/>
              <a:t>TA: </a:t>
            </a:r>
            <a:r>
              <a:rPr lang="en-US" sz="2400" dirty="0"/>
              <a:t>(</a:t>
            </a:r>
            <a:r>
              <a:rPr lang="en-US" sz="2400" dirty="0" smtClean="0"/>
              <a:t>Thurs </a:t>
            </a:r>
            <a:r>
              <a:rPr lang="en-US" sz="2400" dirty="0"/>
              <a:t>&amp; </a:t>
            </a:r>
            <a:r>
              <a:rPr lang="en-US" sz="2400" dirty="0" smtClean="0"/>
              <a:t>Fri</a:t>
            </a:r>
            <a:r>
              <a:rPr lang="en-US" sz="2400" dirty="0" smtClean="0"/>
              <a:t>)</a:t>
            </a:r>
          </a:p>
          <a:p>
            <a:pPr lvl="0"/>
            <a:r>
              <a:rPr lang="en-US" sz="2400" dirty="0" err="1" smtClean="0"/>
              <a:t>Ms</a:t>
            </a:r>
            <a:r>
              <a:rPr lang="en-US" sz="2400" dirty="0" smtClean="0"/>
              <a:t> </a:t>
            </a:r>
            <a:r>
              <a:rPr lang="en-US" sz="2400" dirty="0" err="1" smtClean="0"/>
              <a:t>Degia</a:t>
            </a:r>
            <a:r>
              <a:rPr lang="en-US" sz="2400" dirty="0" smtClean="0"/>
              <a:t> TA: (Tues, Wed &amp; Fri)</a:t>
            </a:r>
            <a:endParaRPr lang="en-US" sz="2400" dirty="0" smtClean="0"/>
          </a:p>
          <a:p>
            <a:pPr lvl="0"/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72596" y="4582258"/>
            <a:ext cx="7302836" cy="1964128"/>
            <a:chOff x="1337627" y="4432723"/>
            <a:chExt cx="7014755" cy="17405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7627" y="4492572"/>
              <a:ext cx="1117417" cy="16806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3411" y="4432723"/>
              <a:ext cx="1178971" cy="17213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845" y="4455719"/>
              <a:ext cx="1118133" cy="17175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235" y="4484859"/>
              <a:ext cx="1117417" cy="16884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38185" t="24794" r="39366" b="13241"/>
            <a:stretch/>
          </p:blipFill>
          <p:spPr>
            <a:xfrm>
              <a:off x="5701997" y="4432724"/>
              <a:ext cx="1133850" cy="1721395"/>
            </a:xfrm>
            <a:prstGeom prst="rect">
              <a:avLst/>
            </a:prstGeom>
          </p:spPr>
        </p:pic>
      </p:grpSp>
      <p:pic>
        <p:nvPicPr>
          <p:cNvPr id="20" name="Picture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11" y="4579778"/>
            <a:ext cx="1336709" cy="196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2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0C37B-58CA-451D-B261-6C316BA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875184"/>
          </a:xfrm>
        </p:spPr>
        <p:txBody>
          <a:bodyPr>
            <a:normAutofit/>
          </a:bodyPr>
          <a:lstStyle/>
          <a:p>
            <a:r>
              <a:rPr lang="en-GB" sz="3550" dirty="0"/>
              <a:t>A typical day in Year </a:t>
            </a:r>
            <a:r>
              <a:rPr lang="en-GB" sz="3550" dirty="0" smtClean="0"/>
              <a:t>3:</a:t>
            </a:r>
            <a:endParaRPr lang="en-GB" sz="355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1E4C47-B243-41E9-A781-60FC2DF31A84}"/>
              </a:ext>
            </a:extLst>
          </p:cNvPr>
          <p:cNvSpPr txBox="1"/>
          <p:nvPr/>
        </p:nvSpPr>
        <p:spPr>
          <a:xfrm>
            <a:off x="4722812" y="320040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82370"/>
              </p:ext>
            </p:extLst>
          </p:nvPr>
        </p:nvGraphicFramePr>
        <p:xfrm>
          <a:off x="677862" y="1700809"/>
          <a:ext cx="10313093" cy="4536503"/>
        </p:xfrm>
        <a:graphic>
          <a:graphicData uri="http://schemas.openxmlformats.org/drawingml/2006/table">
            <a:tbl>
              <a:tblPr firstRow="1" firstCol="1" bandRow="1"/>
              <a:tblGrid>
                <a:gridCol w="1070186"/>
                <a:gridCol w="830943"/>
                <a:gridCol w="1022480"/>
                <a:gridCol w="1129997"/>
                <a:gridCol w="961957"/>
                <a:gridCol w="1481107"/>
                <a:gridCol w="1071533"/>
                <a:gridCol w="608076"/>
                <a:gridCol w="1206896"/>
                <a:gridCol w="105382"/>
                <a:gridCol w="105382"/>
                <a:gridCol w="719154"/>
              </a:tblGrid>
              <a:tr h="75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Monday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(MC)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Morning challenge and register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Whole School Assembly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10:30am KS2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Whole Class Reading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 (Outdoor)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Computing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Tuesday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PSHE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10:30am KS2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10:45am Assembly 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Whole Class Reading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STEM – Science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4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Wednesday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Music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10:30am KS2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10:45am Singing Assembly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Whole Class Reading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History/Geography 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4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Thursday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Spelling Test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10:30am KS2 Break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10:45am Celebration Assembly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Spelling test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French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Whole Class Reading 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 (Indoor)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50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Friday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Maths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10:30am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KS2 Break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Whole Class Reading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Arts - Art / STEM DT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2:50pm HP Assembly</a:t>
                      </a:r>
                      <a:endParaRPr lang="en-GB" sz="1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690" marR="61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7828" y="1405879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8:40am     </a:t>
            </a:r>
            <a:r>
              <a:rPr lang="en-GB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9:00am                                            10:30am   </a:t>
            </a:r>
            <a:r>
              <a:rPr lang="en-GB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GB" sz="14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11:00am                    12:00pm                   12:30pm    1:20pm         </a:t>
            </a:r>
            <a:r>
              <a:rPr lang="en-GB" sz="14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2:15pm     3.15pm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091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8F324-F6B1-4A56-889E-86BA888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3 </a:t>
            </a:r>
            <a:r>
              <a:rPr lang="en-GB" dirty="0" smtClean="0"/>
              <a:t>Learning - Autumn Term: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570" y="1484785"/>
            <a:ext cx="4184533" cy="720080"/>
          </a:xfrm>
        </p:spPr>
        <p:txBody>
          <a:bodyPr/>
          <a:lstStyle/>
          <a:p>
            <a:r>
              <a:rPr lang="en-GB" u="sng" dirty="0" smtClean="0"/>
              <a:t>History – Stone Age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570" y="2204866"/>
            <a:ext cx="4184533" cy="3836498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Life in the Stone Age.</a:t>
            </a:r>
          </a:p>
          <a:p>
            <a:pPr lvl="0"/>
            <a:r>
              <a:rPr lang="en-GB" sz="2400" dirty="0" err="1" smtClean="0"/>
              <a:t>Skara</a:t>
            </a:r>
            <a:r>
              <a:rPr lang="en-GB" sz="2400" dirty="0" smtClean="0"/>
              <a:t> Brae and Stone </a:t>
            </a:r>
            <a:r>
              <a:rPr lang="en-GB" sz="2400" dirty="0" err="1" smtClean="0"/>
              <a:t>Henge</a:t>
            </a:r>
            <a:r>
              <a:rPr lang="en-GB" sz="2400" dirty="0" smtClean="0"/>
              <a:t>.</a:t>
            </a:r>
            <a:endParaRPr lang="en-GB" sz="2400" dirty="0"/>
          </a:p>
          <a:p>
            <a:pPr lvl="0"/>
            <a:r>
              <a:rPr lang="en-GB" sz="2400" dirty="0" smtClean="0"/>
              <a:t>Who </a:t>
            </a:r>
            <a:r>
              <a:rPr lang="en-GB" sz="2400" dirty="0"/>
              <a:t>was the Amesbury Archer?</a:t>
            </a:r>
          </a:p>
          <a:p>
            <a:pPr lvl="0"/>
            <a:r>
              <a:rPr lang="en-GB" sz="2400" dirty="0" smtClean="0"/>
              <a:t>Iron Age and Bronze Age.</a:t>
            </a:r>
          </a:p>
          <a:p>
            <a:pPr lvl="0"/>
            <a:r>
              <a:rPr lang="en-GB" sz="2400" dirty="0" smtClean="0"/>
              <a:t>Artefacts.</a:t>
            </a:r>
          </a:p>
          <a:p>
            <a:pPr lvl="0"/>
            <a:r>
              <a:rPr lang="en-GB" sz="2400" dirty="0" smtClean="0"/>
              <a:t>Hunter gathering.</a:t>
            </a:r>
          </a:p>
          <a:p>
            <a:pPr lvl="0"/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87058" y="1484784"/>
            <a:ext cx="4184528" cy="720081"/>
          </a:xfrm>
        </p:spPr>
        <p:txBody>
          <a:bodyPr/>
          <a:lstStyle/>
          <a:p>
            <a:r>
              <a:rPr lang="en-GB" u="sng" dirty="0" smtClean="0"/>
              <a:t>Geography - Volcanoes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87059" y="2204866"/>
            <a:ext cx="4184527" cy="3836498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How </a:t>
            </a:r>
            <a:r>
              <a:rPr lang="en-GB" sz="2400" dirty="0" smtClean="0"/>
              <a:t>the earth is constructed.</a:t>
            </a:r>
            <a:endParaRPr lang="en-GB" sz="2400" dirty="0"/>
          </a:p>
          <a:p>
            <a:pPr lvl="0"/>
            <a:r>
              <a:rPr lang="en-GB" sz="2400" dirty="0" smtClean="0"/>
              <a:t>Mountains.</a:t>
            </a:r>
            <a:endParaRPr lang="en-GB" sz="2400" dirty="0"/>
          </a:p>
          <a:p>
            <a:pPr lvl="0"/>
            <a:r>
              <a:rPr lang="en-GB" sz="2400" dirty="0" smtClean="0"/>
              <a:t>Volcano formation.</a:t>
            </a:r>
            <a:endParaRPr lang="en-GB" sz="2400" dirty="0"/>
          </a:p>
          <a:p>
            <a:pPr lvl="0"/>
            <a:r>
              <a:rPr lang="en-GB" sz="2400" dirty="0" smtClean="0"/>
              <a:t>Volcanic eruptions.</a:t>
            </a:r>
            <a:endParaRPr lang="en-GB" sz="2400" dirty="0"/>
          </a:p>
          <a:p>
            <a:pPr lvl="0"/>
            <a:r>
              <a:rPr lang="en-GB" sz="2400" dirty="0" smtClean="0"/>
              <a:t>Earthquakes.</a:t>
            </a:r>
            <a:endParaRPr lang="en-GB" sz="2400" dirty="0"/>
          </a:p>
          <a:p>
            <a:r>
              <a:rPr lang="en-GB" sz="2400" dirty="0" smtClean="0"/>
              <a:t>Types of rocks.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49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Lessons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628800"/>
            <a:ext cx="8594429" cy="4412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sz="3200" dirty="0"/>
              <a:t>Year 3 PE </a:t>
            </a:r>
            <a:r>
              <a:rPr lang="en-US" sz="3200" dirty="0" smtClean="0"/>
              <a:t>days </a:t>
            </a:r>
            <a:r>
              <a:rPr lang="en-US" sz="3200" dirty="0"/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Mondays (outdoors) </a:t>
            </a:r>
            <a:r>
              <a:rPr lang="en-US" sz="3200" dirty="0">
                <a:solidFill>
                  <a:schemeClr val="tx1"/>
                </a:solidFill>
              </a:rPr>
              <a:t>and </a:t>
            </a:r>
            <a:r>
              <a:rPr lang="en-US" sz="3200" dirty="0" smtClean="0">
                <a:solidFill>
                  <a:schemeClr val="tx1"/>
                </a:solidFill>
              </a:rPr>
              <a:t>Thursdays (indoors)</a:t>
            </a:r>
            <a:endParaRPr lang="en-US" sz="3200" dirty="0">
              <a:solidFill>
                <a:schemeClr val="tx1"/>
              </a:solidFill>
            </a:endParaRPr>
          </a:p>
          <a:p>
            <a:pPr marL="342265" indent="-342265"/>
            <a:r>
              <a:rPr lang="en-US" sz="3200" dirty="0" smtClean="0"/>
              <a:t>Wear </a:t>
            </a:r>
            <a:r>
              <a:rPr lang="en-US" sz="3200" dirty="0" smtClean="0"/>
              <a:t>PE kit to school.</a:t>
            </a:r>
          </a:p>
          <a:p>
            <a:pPr marL="342265" indent="-342265"/>
            <a:r>
              <a:rPr lang="en-US" sz="3200" dirty="0" smtClean="0"/>
              <a:t>Correct </a:t>
            </a:r>
            <a:r>
              <a:rPr lang="en-US" sz="3200" dirty="0" smtClean="0"/>
              <a:t>clothing in line with school uniform policy </a:t>
            </a:r>
            <a:r>
              <a:rPr lang="mr-IN" sz="3200" dirty="0"/>
              <a:t>–</a:t>
            </a:r>
            <a:r>
              <a:rPr lang="en-US" sz="3200" dirty="0"/>
              <a:t> </a:t>
            </a:r>
            <a:r>
              <a:rPr lang="en-US" sz="3200" dirty="0" smtClean="0"/>
              <a:t>shorts/</a:t>
            </a:r>
            <a:r>
              <a:rPr lang="en-US" sz="3200" dirty="0" err="1" smtClean="0"/>
              <a:t>skorts</a:t>
            </a:r>
            <a:r>
              <a:rPr lang="en-US" sz="3200" dirty="0" smtClean="0"/>
              <a:t>, </a:t>
            </a:r>
            <a:r>
              <a:rPr lang="en-US" sz="3200" dirty="0"/>
              <a:t>joggers, house team </a:t>
            </a:r>
            <a:r>
              <a:rPr lang="en-US" sz="3200" dirty="0" err="1"/>
              <a:t>coloured</a:t>
            </a:r>
            <a:r>
              <a:rPr lang="en-US" sz="3200" dirty="0"/>
              <a:t> t-shirt, </a:t>
            </a:r>
            <a:r>
              <a:rPr lang="en-US" sz="3200" dirty="0" smtClean="0"/>
              <a:t>trainers.</a:t>
            </a:r>
            <a:endParaRPr lang="en-US" sz="3200" dirty="0"/>
          </a:p>
          <a:p>
            <a:pPr marL="342265" indent="-342265"/>
            <a:r>
              <a:rPr lang="en-US" sz="3200" dirty="0" smtClean="0"/>
              <a:t>No earrings or tape to cover them up.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2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0D3994-2FAE-4D50-96BB-C889AFDB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539B5-EF65-4AC6-B732-E9C3A556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772816"/>
            <a:ext cx="10585176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en-GB" sz="2400" dirty="0"/>
              <a:t>Reading </a:t>
            </a:r>
            <a:r>
              <a:rPr lang="en-GB" sz="2400" dirty="0" smtClean="0"/>
              <a:t>record – checked regularly over the week.</a:t>
            </a:r>
            <a:endParaRPr lang="en-GB" sz="2400" dirty="0"/>
          </a:p>
          <a:p>
            <a:pPr marL="342265" indent="-342265"/>
            <a:r>
              <a:rPr lang="en-GB" sz="2400" dirty="0"/>
              <a:t>Adult or child to record (e.g. independent reading).</a:t>
            </a:r>
          </a:p>
          <a:p>
            <a:pPr marL="342265" indent="-342265"/>
            <a:r>
              <a:rPr lang="en-GB" sz="2400" dirty="0"/>
              <a:t>10 mins each day.</a:t>
            </a:r>
          </a:p>
          <a:p>
            <a:pPr marL="342265" indent="-342265"/>
            <a:r>
              <a:rPr lang="en-GB" sz="2400" dirty="0" err="1"/>
              <a:t>Housepoints</a:t>
            </a:r>
            <a:r>
              <a:rPr lang="en-GB" sz="2400" dirty="0"/>
              <a:t> </a:t>
            </a:r>
            <a:r>
              <a:rPr lang="en-GB" sz="2400" dirty="0" smtClean="0"/>
              <a:t>for reading.</a:t>
            </a:r>
            <a:endParaRPr lang="en-GB" sz="2400" dirty="0"/>
          </a:p>
          <a:p>
            <a:pPr marL="342265" indent="-342265"/>
            <a:r>
              <a:rPr lang="en-GB" sz="2400" dirty="0"/>
              <a:t>Bug Club.</a:t>
            </a:r>
          </a:p>
          <a:p>
            <a:pPr marL="342265" indent="-342265"/>
            <a:r>
              <a:rPr lang="en-GB" sz="2400" dirty="0"/>
              <a:t>Responsible for changing their book.</a:t>
            </a:r>
          </a:p>
          <a:p>
            <a:pPr marL="342265" indent="-342265"/>
            <a:r>
              <a:rPr lang="en-GB" sz="2400" dirty="0" smtClean="0"/>
              <a:t>Assessments </a:t>
            </a:r>
            <a:r>
              <a:rPr lang="en-GB" sz="2400" dirty="0"/>
              <a:t>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3957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/>
              <a:t>Year ¾ statutory word list (split between year groups).</a:t>
            </a:r>
          </a:p>
          <a:p>
            <a:r>
              <a:rPr lang="en-US" sz="3200" dirty="0"/>
              <a:t>Spelling rules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Spelling test each </a:t>
            </a:r>
            <a:r>
              <a:rPr lang="en-US" sz="3200" dirty="0" smtClean="0"/>
              <a:t>week.</a:t>
            </a:r>
            <a:endParaRPr lang="en-US" sz="3200" dirty="0"/>
          </a:p>
          <a:p>
            <a:r>
              <a:rPr lang="en-US" sz="3200" dirty="0"/>
              <a:t>Continue using and applying phonics.</a:t>
            </a:r>
          </a:p>
          <a:p>
            <a:r>
              <a:rPr lang="en-US" sz="3200" dirty="0" err="1"/>
              <a:t>Edshed</a:t>
            </a:r>
            <a:r>
              <a:rPr lang="en-US" sz="3200" dirty="0"/>
              <a:t>.</a:t>
            </a:r>
          </a:p>
          <a:p>
            <a:r>
              <a:rPr lang="en-US" sz="3200" dirty="0"/>
              <a:t>Spelling journal and spelling fluency books in school.</a:t>
            </a:r>
          </a:p>
        </p:txBody>
      </p:sp>
    </p:spTree>
    <p:extLst>
      <p:ext uri="{BB962C8B-B14F-4D97-AF65-F5344CB8AC3E}">
        <p14:creationId xmlns:p14="http://schemas.microsoft.com/office/powerpoint/2010/main" val="1408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Arrangements…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spellings handed out on Friday in red </a:t>
            </a:r>
            <a:r>
              <a:rPr lang="en-US" sz="3200" dirty="0" smtClean="0"/>
              <a:t>home learning </a:t>
            </a:r>
            <a:r>
              <a:rPr lang="en-US" sz="3200" dirty="0" smtClean="0"/>
              <a:t>book.</a:t>
            </a:r>
          </a:p>
          <a:p>
            <a:r>
              <a:rPr lang="en-US" sz="3200" dirty="0" err="1" smtClean="0"/>
              <a:t>Practised</a:t>
            </a:r>
            <a:r>
              <a:rPr lang="en-US" sz="3200" dirty="0" smtClean="0"/>
              <a:t> throughout the week at home and school.</a:t>
            </a:r>
          </a:p>
          <a:p>
            <a:r>
              <a:rPr lang="en-US" sz="3200" dirty="0" smtClean="0"/>
              <a:t>Tested on Thursday – BRING BOOK BACK!</a:t>
            </a:r>
          </a:p>
          <a:p>
            <a:r>
              <a:rPr lang="en-US" sz="3200" dirty="0" smtClean="0"/>
              <a:t>Marked ready for new spellings to be handed </a:t>
            </a:r>
            <a:r>
              <a:rPr lang="en-US" sz="3200" dirty="0" smtClean="0"/>
              <a:t>out on Friday.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/>
              <a:t>Reading 5x week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Spellings in red book.</a:t>
            </a:r>
            <a:endParaRPr lang="en-GB" sz="3600" dirty="0"/>
          </a:p>
          <a:p>
            <a:r>
              <a:rPr lang="en-GB" sz="3600" dirty="0" err="1"/>
              <a:t>Edshed</a:t>
            </a:r>
            <a:r>
              <a:rPr lang="en-GB" sz="3600" dirty="0"/>
              <a:t> spellings assignment.</a:t>
            </a:r>
          </a:p>
          <a:p>
            <a:r>
              <a:rPr lang="en-GB" sz="3600" dirty="0" smtClean="0"/>
              <a:t>Times </a:t>
            </a:r>
            <a:r>
              <a:rPr lang="en-GB" sz="3600" dirty="0"/>
              <a:t>Tables </a:t>
            </a:r>
            <a:r>
              <a:rPr lang="en-GB" sz="3600" dirty="0" err="1"/>
              <a:t>Rockstars</a:t>
            </a:r>
            <a:r>
              <a:rPr lang="en-GB" sz="3600" dirty="0"/>
              <a:t>.</a:t>
            </a:r>
          </a:p>
          <a:p>
            <a:r>
              <a:rPr lang="en-GB" sz="3600" dirty="0"/>
              <a:t>Home learning grid.</a:t>
            </a:r>
          </a:p>
        </p:txBody>
      </p:sp>
    </p:spTree>
    <p:extLst>
      <p:ext uri="{BB962C8B-B14F-4D97-AF65-F5344CB8AC3E}">
        <p14:creationId xmlns:p14="http://schemas.microsoft.com/office/powerpoint/2010/main" val="32291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614</Words>
  <Application>Microsoft Office PowerPoint</Application>
  <PresentationFormat>Custom</PresentationFormat>
  <Paragraphs>156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Mincho</vt:lpstr>
      <vt:lpstr>Arial</vt:lpstr>
      <vt:lpstr>Calibri</vt:lpstr>
      <vt:lpstr>Cambria</vt:lpstr>
      <vt:lpstr>Comic Sans MS</vt:lpstr>
      <vt:lpstr>Corbel</vt:lpstr>
      <vt:lpstr>Mangal</vt:lpstr>
      <vt:lpstr>Times New Roman</vt:lpstr>
      <vt:lpstr>Trebuchet MS</vt:lpstr>
      <vt:lpstr>Wingdings 3</vt:lpstr>
      <vt:lpstr>Facet</vt:lpstr>
      <vt:lpstr>Welcome to Year 3 (Amethyst Class) Meet the Teacher</vt:lpstr>
      <vt:lpstr>Adults we work with…  </vt:lpstr>
      <vt:lpstr>A typical day in Year 3:</vt:lpstr>
      <vt:lpstr>Year 3 Learning - Autumn Term:</vt:lpstr>
      <vt:lpstr>PE Lessons </vt:lpstr>
      <vt:lpstr>Reading Expectations… </vt:lpstr>
      <vt:lpstr>Spellings…</vt:lpstr>
      <vt:lpstr>Spelling Arrangements…</vt:lpstr>
      <vt:lpstr>Home Learning…</vt:lpstr>
      <vt:lpstr>Uniform… </vt:lpstr>
      <vt:lpstr>Communication</vt:lpstr>
      <vt:lpstr>Others…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have a go at this maths problem while you wait.</dc:title>
  <dc:creator>hayley clark</dc:creator>
  <cp:lastModifiedBy>Melanie Pollard</cp:lastModifiedBy>
  <cp:revision>200</cp:revision>
  <cp:lastPrinted>2025-09-08T11:02:26Z</cp:lastPrinted>
  <dcterms:created xsi:type="dcterms:W3CDTF">2018-01-13T21:01:56Z</dcterms:created>
  <dcterms:modified xsi:type="dcterms:W3CDTF">2025-09-08T11:02:55Z</dcterms:modified>
</cp:coreProperties>
</file>